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5" r:id="rId3"/>
    <p:sldId id="304" r:id="rId4"/>
    <p:sldId id="258" r:id="rId5"/>
    <p:sldId id="262" r:id="rId6"/>
    <p:sldId id="259" r:id="rId7"/>
    <p:sldId id="264" r:id="rId8"/>
    <p:sldId id="265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7" r:id="rId20"/>
    <p:sldId id="275" r:id="rId21"/>
    <p:sldId id="276" r:id="rId22"/>
    <p:sldId id="260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6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6DC9A8-C76E-4964-83F2-39D55B30CFDE}" type="doc">
      <dgm:prSet loTypeId="urn:microsoft.com/office/officeart/2005/8/layout/hList3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IN"/>
        </a:p>
      </dgm:t>
    </dgm:pt>
    <dgm:pt modelId="{D3D7E405-EEBD-462E-80C1-62F4042609A2}">
      <dgm:prSet phldrT="[Text]" custT="1"/>
      <dgm:spPr/>
      <dgm:t>
        <a:bodyPr/>
        <a:lstStyle/>
        <a:p>
          <a:r>
            <a:rPr lang="en-US" sz="3200" b="1" i="0" dirty="0">
              <a:solidFill>
                <a:srgbClr val="C00000"/>
              </a:solidFill>
            </a:rPr>
            <a:t>EARLY ONSET PERIODONTITIS</a:t>
          </a:r>
          <a:endParaRPr lang="en-IN" sz="3200" i="0" dirty="0"/>
        </a:p>
      </dgm:t>
    </dgm:pt>
    <dgm:pt modelId="{B17B4219-6D51-410B-B1F5-8EDE6DB9E922}" type="parTrans" cxnId="{FDC06673-6FB8-4229-81FD-09ECED596C61}">
      <dgm:prSet/>
      <dgm:spPr/>
      <dgm:t>
        <a:bodyPr/>
        <a:lstStyle/>
        <a:p>
          <a:endParaRPr lang="en-IN"/>
        </a:p>
      </dgm:t>
    </dgm:pt>
    <dgm:pt modelId="{5B041010-5780-4406-9B83-7A21DE8384B8}" type="sibTrans" cxnId="{FDC06673-6FB8-4229-81FD-09ECED596C61}">
      <dgm:prSet/>
      <dgm:spPr/>
      <dgm:t>
        <a:bodyPr/>
        <a:lstStyle/>
        <a:p>
          <a:endParaRPr lang="en-IN"/>
        </a:p>
      </dgm:t>
    </dgm:pt>
    <dgm:pt modelId="{F89E8802-297B-4ED4-A975-170B23E560CD}">
      <dgm:prSet phldrT="[Text]" custT="1"/>
      <dgm:spPr/>
      <dgm:t>
        <a:bodyPr/>
        <a:lstStyle/>
        <a:p>
          <a:r>
            <a:rPr lang="en-US" sz="3200" b="1" dirty="0">
              <a:solidFill>
                <a:srgbClr val="002060"/>
              </a:solidFill>
            </a:rPr>
            <a:t>Localized  Aggressive </a:t>
          </a:r>
          <a:r>
            <a:rPr lang="en-US" sz="3200" b="1" dirty="0" err="1">
              <a:solidFill>
                <a:srgbClr val="002060"/>
              </a:solidFill>
            </a:rPr>
            <a:t>Periodontitis</a:t>
          </a:r>
          <a:r>
            <a:rPr lang="en-US" sz="3200" b="1" dirty="0">
              <a:solidFill>
                <a:srgbClr val="002060"/>
              </a:solidFill>
            </a:rPr>
            <a:t> (LAP) </a:t>
          </a:r>
          <a:endParaRPr lang="en-IN" sz="3200" b="1" dirty="0">
            <a:solidFill>
              <a:srgbClr val="002060"/>
            </a:solidFill>
          </a:endParaRPr>
        </a:p>
      </dgm:t>
    </dgm:pt>
    <dgm:pt modelId="{AA441093-559A-43C8-87AB-458660E77CA6}" type="parTrans" cxnId="{5A3144E6-CFA5-4520-9D8F-7A094B1FDAEE}">
      <dgm:prSet/>
      <dgm:spPr/>
      <dgm:t>
        <a:bodyPr/>
        <a:lstStyle/>
        <a:p>
          <a:endParaRPr lang="en-IN"/>
        </a:p>
      </dgm:t>
    </dgm:pt>
    <dgm:pt modelId="{C93CF683-A89B-4FCB-BCB1-0A3030B4CA2F}" type="sibTrans" cxnId="{5A3144E6-CFA5-4520-9D8F-7A094B1FDAEE}">
      <dgm:prSet/>
      <dgm:spPr/>
      <dgm:t>
        <a:bodyPr/>
        <a:lstStyle/>
        <a:p>
          <a:endParaRPr lang="en-IN"/>
        </a:p>
      </dgm:t>
    </dgm:pt>
    <dgm:pt modelId="{4CBFCBDE-0F03-4988-AAF9-6C4116AAD5FF}">
      <dgm:prSet phldrT="[Text]" custT="1"/>
      <dgm:spPr/>
      <dgm:t>
        <a:bodyPr/>
        <a:lstStyle/>
        <a:p>
          <a:r>
            <a:rPr lang="en-US" sz="3200" b="1" dirty="0" err="1">
              <a:solidFill>
                <a:srgbClr val="002060"/>
              </a:solidFill>
            </a:rPr>
            <a:t>Generalised</a:t>
          </a:r>
          <a:r>
            <a:rPr lang="en-US" sz="3200" b="1" dirty="0">
              <a:solidFill>
                <a:srgbClr val="002060"/>
              </a:solidFill>
            </a:rPr>
            <a:t>  Aggressive </a:t>
          </a:r>
          <a:r>
            <a:rPr lang="en-US" sz="3200" b="1" dirty="0" err="1">
              <a:solidFill>
                <a:srgbClr val="002060"/>
              </a:solidFill>
            </a:rPr>
            <a:t>Periodontitis</a:t>
          </a:r>
          <a:r>
            <a:rPr lang="en-US" sz="3200" b="1" dirty="0">
              <a:solidFill>
                <a:srgbClr val="002060"/>
              </a:solidFill>
            </a:rPr>
            <a:t> (GAP) </a:t>
          </a:r>
          <a:endParaRPr lang="en-IN" sz="3200" b="1" dirty="0">
            <a:solidFill>
              <a:srgbClr val="002060"/>
            </a:solidFill>
          </a:endParaRPr>
        </a:p>
      </dgm:t>
    </dgm:pt>
    <dgm:pt modelId="{B0FE6764-1C17-4835-B633-308D6F6228F6}" type="parTrans" cxnId="{BB46D4EA-9EFA-4053-8CF9-0CA2BCCF94DD}">
      <dgm:prSet/>
      <dgm:spPr/>
      <dgm:t>
        <a:bodyPr/>
        <a:lstStyle/>
        <a:p>
          <a:endParaRPr lang="en-IN"/>
        </a:p>
      </dgm:t>
    </dgm:pt>
    <dgm:pt modelId="{1881C025-03A7-460C-9E8F-7EB76500A084}" type="sibTrans" cxnId="{BB46D4EA-9EFA-4053-8CF9-0CA2BCCF94DD}">
      <dgm:prSet/>
      <dgm:spPr/>
      <dgm:t>
        <a:bodyPr/>
        <a:lstStyle/>
        <a:p>
          <a:endParaRPr lang="en-IN"/>
        </a:p>
      </dgm:t>
    </dgm:pt>
    <dgm:pt modelId="{D028CB80-66CC-452D-AE25-8AAC267725C0}">
      <dgm:prSet phldrT="[Text]" custT="1"/>
      <dgm:spPr/>
      <dgm:t>
        <a:bodyPr/>
        <a:lstStyle/>
        <a:p>
          <a:r>
            <a:rPr lang="en-US" sz="3200" b="1" dirty="0">
              <a:solidFill>
                <a:srgbClr val="002060"/>
              </a:solidFill>
            </a:rPr>
            <a:t>Rapidly progressive  </a:t>
          </a:r>
          <a:r>
            <a:rPr lang="en-US" sz="3200" b="1" dirty="0" err="1">
              <a:solidFill>
                <a:srgbClr val="002060"/>
              </a:solidFill>
            </a:rPr>
            <a:t>Periodontitis</a:t>
          </a:r>
          <a:r>
            <a:rPr lang="en-US" sz="3200" b="1" dirty="0">
              <a:solidFill>
                <a:srgbClr val="002060"/>
              </a:solidFill>
            </a:rPr>
            <a:t> (RPP)</a:t>
          </a:r>
          <a:endParaRPr lang="en-IN" sz="3200" b="1" dirty="0">
            <a:solidFill>
              <a:srgbClr val="002060"/>
            </a:solidFill>
          </a:endParaRPr>
        </a:p>
      </dgm:t>
    </dgm:pt>
    <dgm:pt modelId="{CBCD0E05-038F-4D8B-B34E-FB6FDD03FA8D}" type="parTrans" cxnId="{227C3CF5-CD9B-4BFA-9724-4A2349C7CB99}">
      <dgm:prSet/>
      <dgm:spPr/>
      <dgm:t>
        <a:bodyPr/>
        <a:lstStyle/>
        <a:p>
          <a:endParaRPr lang="en-IN"/>
        </a:p>
      </dgm:t>
    </dgm:pt>
    <dgm:pt modelId="{6FA1E945-91B8-4CD8-BAE2-91D46BD79912}" type="sibTrans" cxnId="{227C3CF5-CD9B-4BFA-9724-4A2349C7CB99}">
      <dgm:prSet/>
      <dgm:spPr/>
      <dgm:t>
        <a:bodyPr/>
        <a:lstStyle/>
        <a:p>
          <a:endParaRPr lang="en-IN"/>
        </a:p>
      </dgm:t>
    </dgm:pt>
    <dgm:pt modelId="{205EFCC3-C9F5-41BE-A187-2560EEAEE757}" type="pres">
      <dgm:prSet presAssocID="{316DC9A8-C76E-4964-83F2-39D55B30CFDE}" presName="composite" presStyleCnt="0">
        <dgm:presLayoutVars>
          <dgm:chMax val="1"/>
          <dgm:dir/>
          <dgm:resizeHandles val="exact"/>
        </dgm:presLayoutVars>
      </dgm:prSet>
      <dgm:spPr/>
    </dgm:pt>
    <dgm:pt modelId="{D24E326B-8CEA-4965-9B97-A0911098B18A}" type="pres">
      <dgm:prSet presAssocID="{D3D7E405-EEBD-462E-80C1-62F4042609A2}" presName="roof" presStyleLbl="dkBgShp" presStyleIdx="0" presStyleCnt="2"/>
      <dgm:spPr/>
    </dgm:pt>
    <dgm:pt modelId="{BCACAA4A-F351-4688-B49C-94ACBB2AEEEC}" type="pres">
      <dgm:prSet presAssocID="{D3D7E405-EEBD-462E-80C1-62F4042609A2}" presName="pillars" presStyleCnt="0"/>
      <dgm:spPr/>
    </dgm:pt>
    <dgm:pt modelId="{E7AEC163-73A6-4096-9186-AA004056FBA2}" type="pres">
      <dgm:prSet presAssocID="{D3D7E405-EEBD-462E-80C1-62F4042609A2}" presName="pillar1" presStyleLbl="node1" presStyleIdx="0" presStyleCnt="3">
        <dgm:presLayoutVars>
          <dgm:bulletEnabled val="1"/>
        </dgm:presLayoutVars>
      </dgm:prSet>
      <dgm:spPr/>
    </dgm:pt>
    <dgm:pt modelId="{E39645A6-467F-44D0-A032-89239C9FB4E1}" type="pres">
      <dgm:prSet presAssocID="{4CBFCBDE-0F03-4988-AAF9-6C4116AAD5FF}" presName="pillarX" presStyleLbl="node1" presStyleIdx="1" presStyleCnt="3">
        <dgm:presLayoutVars>
          <dgm:bulletEnabled val="1"/>
        </dgm:presLayoutVars>
      </dgm:prSet>
      <dgm:spPr/>
    </dgm:pt>
    <dgm:pt modelId="{E4473C0D-87FA-4906-A9DD-93F6D8BA1A42}" type="pres">
      <dgm:prSet presAssocID="{D028CB80-66CC-452D-AE25-8AAC267725C0}" presName="pillarX" presStyleLbl="node1" presStyleIdx="2" presStyleCnt="3">
        <dgm:presLayoutVars>
          <dgm:bulletEnabled val="1"/>
        </dgm:presLayoutVars>
      </dgm:prSet>
      <dgm:spPr/>
    </dgm:pt>
    <dgm:pt modelId="{E6AE4B92-C103-47B9-BDF1-0196F1B8EE00}" type="pres">
      <dgm:prSet presAssocID="{D3D7E405-EEBD-462E-80C1-62F4042609A2}" presName="base" presStyleLbl="dkBgShp" presStyleIdx="1" presStyleCnt="2"/>
      <dgm:spPr/>
    </dgm:pt>
  </dgm:ptLst>
  <dgm:cxnLst>
    <dgm:cxn modelId="{E8530F25-8D01-4529-B73B-182327D8C168}" type="presOf" srcId="{F89E8802-297B-4ED4-A975-170B23E560CD}" destId="{E7AEC163-73A6-4096-9186-AA004056FBA2}" srcOrd="0" destOrd="0" presId="urn:microsoft.com/office/officeart/2005/8/layout/hList3"/>
    <dgm:cxn modelId="{FB4AAC5F-48D7-46B1-BD91-3EF56A99F7FF}" type="presOf" srcId="{4CBFCBDE-0F03-4988-AAF9-6C4116AAD5FF}" destId="{E39645A6-467F-44D0-A032-89239C9FB4E1}" srcOrd="0" destOrd="0" presId="urn:microsoft.com/office/officeart/2005/8/layout/hList3"/>
    <dgm:cxn modelId="{FDC06673-6FB8-4229-81FD-09ECED596C61}" srcId="{316DC9A8-C76E-4964-83F2-39D55B30CFDE}" destId="{D3D7E405-EEBD-462E-80C1-62F4042609A2}" srcOrd="0" destOrd="0" parTransId="{B17B4219-6D51-410B-B1F5-8EDE6DB9E922}" sibTransId="{5B041010-5780-4406-9B83-7A21DE8384B8}"/>
    <dgm:cxn modelId="{310868E3-F034-4195-87D3-141BAC9AB307}" type="presOf" srcId="{D3D7E405-EEBD-462E-80C1-62F4042609A2}" destId="{D24E326B-8CEA-4965-9B97-A0911098B18A}" srcOrd="0" destOrd="0" presId="urn:microsoft.com/office/officeart/2005/8/layout/hList3"/>
    <dgm:cxn modelId="{5A3144E6-CFA5-4520-9D8F-7A094B1FDAEE}" srcId="{D3D7E405-EEBD-462E-80C1-62F4042609A2}" destId="{F89E8802-297B-4ED4-A975-170B23E560CD}" srcOrd="0" destOrd="0" parTransId="{AA441093-559A-43C8-87AB-458660E77CA6}" sibTransId="{C93CF683-A89B-4FCB-BCB1-0A3030B4CA2F}"/>
    <dgm:cxn modelId="{3BE4B2E6-B65C-4A86-95ED-5AAF943AA68B}" type="presOf" srcId="{316DC9A8-C76E-4964-83F2-39D55B30CFDE}" destId="{205EFCC3-C9F5-41BE-A187-2560EEAEE757}" srcOrd="0" destOrd="0" presId="urn:microsoft.com/office/officeart/2005/8/layout/hList3"/>
    <dgm:cxn modelId="{BB46D4EA-9EFA-4053-8CF9-0CA2BCCF94DD}" srcId="{D3D7E405-EEBD-462E-80C1-62F4042609A2}" destId="{4CBFCBDE-0F03-4988-AAF9-6C4116AAD5FF}" srcOrd="1" destOrd="0" parTransId="{B0FE6764-1C17-4835-B633-308D6F6228F6}" sibTransId="{1881C025-03A7-460C-9E8F-7EB76500A084}"/>
    <dgm:cxn modelId="{227C3CF5-CD9B-4BFA-9724-4A2349C7CB99}" srcId="{D3D7E405-EEBD-462E-80C1-62F4042609A2}" destId="{D028CB80-66CC-452D-AE25-8AAC267725C0}" srcOrd="2" destOrd="0" parTransId="{CBCD0E05-038F-4D8B-B34E-FB6FDD03FA8D}" sibTransId="{6FA1E945-91B8-4CD8-BAE2-91D46BD79912}"/>
    <dgm:cxn modelId="{0C70CFF9-4953-40B2-8FE2-DD079DBB5298}" type="presOf" srcId="{D028CB80-66CC-452D-AE25-8AAC267725C0}" destId="{E4473C0D-87FA-4906-A9DD-93F6D8BA1A42}" srcOrd="0" destOrd="0" presId="urn:microsoft.com/office/officeart/2005/8/layout/hList3"/>
    <dgm:cxn modelId="{ED9AA0FE-A273-4105-826A-67DC8B898946}" type="presParOf" srcId="{205EFCC3-C9F5-41BE-A187-2560EEAEE757}" destId="{D24E326B-8CEA-4965-9B97-A0911098B18A}" srcOrd="0" destOrd="0" presId="urn:microsoft.com/office/officeart/2005/8/layout/hList3"/>
    <dgm:cxn modelId="{2EA286BB-6A22-4E3E-A1A0-88A2E452AC03}" type="presParOf" srcId="{205EFCC3-C9F5-41BE-A187-2560EEAEE757}" destId="{BCACAA4A-F351-4688-B49C-94ACBB2AEEEC}" srcOrd="1" destOrd="0" presId="urn:microsoft.com/office/officeart/2005/8/layout/hList3"/>
    <dgm:cxn modelId="{EA8A7295-0BD9-4552-87EA-BD4C27B2E91B}" type="presParOf" srcId="{BCACAA4A-F351-4688-B49C-94ACBB2AEEEC}" destId="{E7AEC163-73A6-4096-9186-AA004056FBA2}" srcOrd="0" destOrd="0" presId="urn:microsoft.com/office/officeart/2005/8/layout/hList3"/>
    <dgm:cxn modelId="{915E974E-8AA9-4A92-BD29-C54CF3502F35}" type="presParOf" srcId="{BCACAA4A-F351-4688-B49C-94ACBB2AEEEC}" destId="{E39645A6-467F-44D0-A032-89239C9FB4E1}" srcOrd="1" destOrd="0" presId="urn:microsoft.com/office/officeart/2005/8/layout/hList3"/>
    <dgm:cxn modelId="{FB6758F4-7867-4D96-957D-A31777307300}" type="presParOf" srcId="{BCACAA4A-F351-4688-B49C-94ACBB2AEEEC}" destId="{E4473C0D-87FA-4906-A9DD-93F6D8BA1A42}" srcOrd="2" destOrd="0" presId="urn:microsoft.com/office/officeart/2005/8/layout/hList3"/>
    <dgm:cxn modelId="{48BFB86B-BA1F-4A79-A953-D4ED7825EA50}" type="presParOf" srcId="{205EFCC3-C9F5-41BE-A187-2560EEAEE757}" destId="{E6AE4B92-C103-47B9-BDF1-0196F1B8EE00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4DBB7F-732D-46A2-BD58-68BA285AA89A}" type="doc">
      <dgm:prSet loTypeId="urn:microsoft.com/office/officeart/2005/8/layout/hierarchy1" loCatId="hierarchy" qsTypeId="urn:microsoft.com/office/officeart/2005/8/quickstyle/3d1" qsCatId="3D" csTypeId="urn:microsoft.com/office/officeart/2005/8/colors/accent2_1" csCatId="accent2" phldr="1"/>
      <dgm:spPr/>
      <dgm:t>
        <a:bodyPr/>
        <a:lstStyle/>
        <a:p>
          <a:endParaRPr lang="en-IN"/>
        </a:p>
      </dgm:t>
    </dgm:pt>
    <dgm:pt modelId="{8DD596EB-462A-4BA3-B0BE-8809BA5BC274}">
      <dgm:prSet phldrT="[Text]" custT="1"/>
      <dgm:spPr/>
      <dgm:t>
        <a:bodyPr/>
        <a:lstStyle/>
        <a:p>
          <a:r>
            <a:rPr lang="en-IN" sz="2800" b="1" dirty="0">
              <a:solidFill>
                <a:schemeClr val="accent2">
                  <a:lumMod val="50000"/>
                </a:schemeClr>
              </a:solidFill>
            </a:rPr>
            <a:t>AGGRESSIVE PERIODONTITIS</a:t>
          </a:r>
        </a:p>
      </dgm:t>
    </dgm:pt>
    <dgm:pt modelId="{56857C21-5F93-4A48-8823-C2BD3AB5F09C}" type="parTrans" cxnId="{29C2B832-0D89-4224-A8A5-334FC143355A}">
      <dgm:prSet/>
      <dgm:spPr/>
      <dgm:t>
        <a:bodyPr/>
        <a:lstStyle/>
        <a:p>
          <a:endParaRPr lang="en-IN"/>
        </a:p>
      </dgm:t>
    </dgm:pt>
    <dgm:pt modelId="{9DA9E736-1D63-462C-B26B-6983E1374E5F}" type="sibTrans" cxnId="{29C2B832-0D89-4224-A8A5-334FC143355A}">
      <dgm:prSet/>
      <dgm:spPr/>
      <dgm:t>
        <a:bodyPr/>
        <a:lstStyle/>
        <a:p>
          <a:endParaRPr lang="en-IN"/>
        </a:p>
      </dgm:t>
    </dgm:pt>
    <dgm:pt modelId="{5A4AF0C1-9840-4409-BD71-BF66E6A7A692}">
      <dgm:prSet phldrT="[Text]" custT="1"/>
      <dgm:spPr/>
      <dgm:t>
        <a:bodyPr/>
        <a:lstStyle/>
        <a:p>
          <a:r>
            <a:rPr lang="en-IN" sz="2800" b="1" dirty="0">
              <a:solidFill>
                <a:srgbClr val="FF0000"/>
              </a:solidFill>
            </a:rPr>
            <a:t>LOCALIZED</a:t>
          </a:r>
          <a:r>
            <a:rPr lang="en-IN" sz="2800" b="1" dirty="0">
              <a:solidFill>
                <a:schemeClr val="accent2">
                  <a:lumMod val="50000"/>
                </a:schemeClr>
              </a:solidFill>
            </a:rPr>
            <a:t> AGGRESSIVE PERIODONTITIS</a:t>
          </a:r>
        </a:p>
      </dgm:t>
    </dgm:pt>
    <dgm:pt modelId="{F1D09B1D-76E1-4982-8F15-60163C3383F3}" type="parTrans" cxnId="{6EB8905E-3850-49E4-88A4-CCA8D56D7858}">
      <dgm:prSet/>
      <dgm:spPr/>
      <dgm:t>
        <a:bodyPr/>
        <a:lstStyle/>
        <a:p>
          <a:endParaRPr lang="en-IN"/>
        </a:p>
      </dgm:t>
    </dgm:pt>
    <dgm:pt modelId="{89701ADD-6C99-41B5-A91B-B464F78DC800}" type="sibTrans" cxnId="{6EB8905E-3850-49E4-88A4-CCA8D56D7858}">
      <dgm:prSet/>
      <dgm:spPr/>
      <dgm:t>
        <a:bodyPr/>
        <a:lstStyle/>
        <a:p>
          <a:endParaRPr lang="en-IN"/>
        </a:p>
      </dgm:t>
    </dgm:pt>
    <dgm:pt modelId="{11C1F311-06B7-439F-90BC-A06DB55E49FF}">
      <dgm:prSet phldrT="[Text]" custT="1"/>
      <dgm:spPr/>
      <dgm:t>
        <a:bodyPr/>
        <a:lstStyle/>
        <a:p>
          <a:r>
            <a:rPr lang="en-IN" sz="2800" b="1" dirty="0">
              <a:solidFill>
                <a:srgbClr val="FF0000"/>
              </a:solidFill>
            </a:rPr>
            <a:t>GENERALISED </a:t>
          </a:r>
          <a:r>
            <a:rPr lang="en-IN" sz="2800" b="1" dirty="0">
              <a:solidFill>
                <a:schemeClr val="accent2">
                  <a:lumMod val="50000"/>
                </a:schemeClr>
              </a:solidFill>
            </a:rPr>
            <a:t>AGGRESSIVE PERIODONTITIS</a:t>
          </a:r>
        </a:p>
      </dgm:t>
    </dgm:pt>
    <dgm:pt modelId="{CC577AE8-BCF2-408B-B9E9-39AD39B9C796}" type="parTrans" cxnId="{6EBC45EF-B63F-4220-9CB9-8D0FF4BA4FB7}">
      <dgm:prSet/>
      <dgm:spPr/>
      <dgm:t>
        <a:bodyPr/>
        <a:lstStyle/>
        <a:p>
          <a:endParaRPr lang="en-IN"/>
        </a:p>
      </dgm:t>
    </dgm:pt>
    <dgm:pt modelId="{226E10DE-8F80-4512-865A-6091588FAC32}" type="sibTrans" cxnId="{6EBC45EF-B63F-4220-9CB9-8D0FF4BA4FB7}">
      <dgm:prSet/>
      <dgm:spPr/>
      <dgm:t>
        <a:bodyPr/>
        <a:lstStyle/>
        <a:p>
          <a:endParaRPr lang="en-IN"/>
        </a:p>
      </dgm:t>
    </dgm:pt>
    <dgm:pt modelId="{49CDF895-FD8B-4691-A6B1-59A2A642763B}" type="pres">
      <dgm:prSet presAssocID="{D64DBB7F-732D-46A2-BD58-68BA285AA89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9E7F22E-7D4D-47EB-84D6-D07EC2203520}" type="pres">
      <dgm:prSet presAssocID="{8DD596EB-462A-4BA3-B0BE-8809BA5BC274}" presName="hierRoot1" presStyleCnt="0"/>
      <dgm:spPr/>
    </dgm:pt>
    <dgm:pt modelId="{C5942A2D-AAB3-4F92-AAFA-90C67173643A}" type="pres">
      <dgm:prSet presAssocID="{8DD596EB-462A-4BA3-B0BE-8809BA5BC274}" presName="composite" presStyleCnt="0"/>
      <dgm:spPr/>
    </dgm:pt>
    <dgm:pt modelId="{760BEA30-A7F7-4D25-AF30-832EB43EA4BB}" type="pres">
      <dgm:prSet presAssocID="{8DD596EB-462A-4BA3-B0BE-8809BA5BC274}" presName="background" presStyleLbl="node0" presStyleIdx="0" presStyleCnt="1"/>
      <dgm:spPr/>
    </dgm:pt>
    <dgm:pt modelId="{3F8B735D-A60B-4C25-86E6-B55B3DC9A52B}" type="pres">
      <dgm:prSet presAssocID="{8DD596EB-462A-4BA3-B0BE-8809BA5BC274}" presName="text" presStyleLbl="fgAcc0" presStyleIdx="0" presStyleCnt="1">
        <dgm:presLayoutVars>
          <dgm:chPref val="3"/>
        </dgm:presLayoutVars>
      </dgm:prSet>
      <dgm:spPr/>
    </dgm:pt>
    <dgm:pt modelId="{74887308-48DC-4B67-A34D-02FE864A70A2}" type="pres">
      <dgm:prSet presAssocID="{8DD596EB-462A-4BA3-B0BE-8809BA5BC274}" presName="hierChild2" presStyleCnt="0"/>
      <dgm:spPr/>
    </dgm:pt>
    <dgm:pt modelId="{FD02123F-99D0-4855-B148-3B0FA7951E44}" type="pres">
      <dgm:prSet presAssocID="{F1D09B1D-76E1-4982-8F15-60163C3383F3}" presName="Name10" presStyleLbl="parChTrans1D2" presStyleIdx="0" presStyleCnt="2"/>
      <dgm:spPr/>
    </dgm:pt>
    <dgm:pt modelId="{8B246FA1-9D3B-4C41-9135-776542A5237C}" type="pres">
      <dgm:prSet presAssocID="{5A4AF0C1-9840-4409-BD71-BF66E6A7A692}" presName="hierRoot2" presStyleCnt="0"/>
      <dgm:spPr/>
    </dgm:pt>
    <dgm:pt modelId="{30953627-CB7D-4B47-A0AB-8716ADEF15A1}" type="pres">
      <dgm:prSet presAssocID="{5A4AF0C1-9840-4409-BD71-BF66E6A7A692}" presName="composite2" presStyleCnt="0"/>
      <dgm:spPr/>
    </dgm:pt>
    <dgm:pt modelId="{4987AA82-E93E-48E7-9429-000403212ED5}" type="pres">
      <dgm:prSet presAssocID="{5A4AF0C1-9840-4409-BD71-BF66E6A7A692}" presName="background2" presStyleLbl="node2" presStyleIdx="0" presStyleCnt="2"/>
      <dgm:spPr/>
    </dgm:pt>
    <dgm:pt modelId="{71DB3F4F-A29C-49FF-B799-00F3B1D15F87}" type="pres">
      <dgm:prSet presAssocID="{5A4AF0C1-9840-4409-BD71-BF66E6A7A692}" presName="text2" presStyleLbl="fgAcc2" presStyleIdx="0" presStyleCnt="2">
        <dgm:presLayoutVars>
          <dgm:chPref val="3"/>
        </dgm:presLayoutVars>
      </dgm:prSet>
      <dgm:spPr/>
    </dgm:pt>
    <dgm:pt modelId="{52EA38C7-48F0-4EDD-8479-9E8F9ED3C804}" type="pres">
      <dgm:prSet presAssocID="{5A4AF0C1-9840-4409-BD71-BF66E6A7A692}" presName="hierChild3" presStyleCnt="0"/>
      <dgm:spPr/>
    </dgm:pt>
    <dgm:pt modelId="{EC4854BA-15C5-449A-9DB0-885DAC834653}" type="pres">
      <dgm:prSet presAssocID="{CC577AE8-BCF2-408B-B9E9-39AD39B9C796}" presName="Name10" presStyleLbl="parChTrans1D2" presStyleIdx="1" presStyleCnt="2"/>
      <dgm:spPr/>
    </dgm:pt>
    <dgm:pt modelId="{0898F89B-D2A7-4BF7-863C-D7BB908B1F07}" type="pres">
      <dgm:prSet presAssocID="{11C1F311-06B7-439F-90BC-A06DB55E49FF}" presName="hierRoot2" presStyleCnt="0"/>
      <dgm:spPr/>
    </dgm:pt>
    <dgm:pt modelId="{93712414-41C6-43A0-8B0D-3F79712AB14A}" type="pres">
      <dgm:prSet presAssocID="{11C1F311-06B7-439F-90BC-A06DB55E49FF}" presName="composite2" presStyleCnt="0"/>
      <dgm:spPr/>
    </dgm:pt>
    <dgm:pt modelId="{C1049D53-C0B0-4E05-8008-15BF0822287E}" type="pres">
      <dgm:prSet presAssocID="{11C1F311-06B7-439F-90BC-A06DB55E49FF}" presName="background2" presStyleLbl="node2" presStyleIdx="1" presStyleCnt="2"/>
      <dgm:spPr/>
    </dgm:pt>
    <dgm:pt modelId="{AADF3E1A-D7B6-4264-BDB8-5EC53408CC79}" type="pres">
      <dgm:prSet presAssocID="{11C1F311-06B7-439F-90BC-A06DB55E49FF}" presName="text2" presStyleLbl="fgAcc2" presStyleIdx="1" presStyleCnt="2">
        <dgm:presLayoutVars>
          <dgm:chPref val="3"/>
        </dgm:presLayoutVars>
      </dgm:prSet>
      <dgm:spPr/>
    </dgm:pt>
    <dgm:pt modelId="{CC303150-1B63-4598-87EF-EEC7ABCD6C69}" type="pres">
      <dgm:prSet presAssocID="{11C1F311-06B7-439F-90BC-A06DB55E49FF}" presName="hierChild3" presStyleCnt="0"/>
      <dgm:spPr/>
    </dgm:pt>
  </dgm:ptLst>
  <dgm:cxnLst>
    <dgm:cxn modelId="{BE29DE11-83E8-4AF0-81AA-C56582C40C24}" type="presOf" srcId="{11C1F311-06B7-439F-90BC-A06DB55E49FF}" destId="{AADF3E1A-D7B6-4264-BDB8-5EC53408CC79}" srcOrd="0" destOrd="0" presId="urn:microsoft.com/office/officeart/2005/8/layout/hierarchy1"/>
    <dgm:cxn modelId="{CB238114-2542-4370-8ECB-7CDA6EC2F1F8}" type="presOf" srcId="{5A4AF0C1-9840-4409-BD71-BF66E6A7A692}" destId="{71DB3F4F-A29C-49FF-B799-00F3B1D15F87}" srcOrd="0" destOrd="0" presId="urn:microsoft.com/office/officeart/2005/8/layout/hierarchy1"/>
    <dgm:cxn modelId="{29C2B832-0D89-4224-A8A5-334FC143355A}" srcId="{D64DBB7F-732D-46A2-BD58-68BA285AA89A}" destId="{8DD596EB-462A-4BA3-B0BE-8809BA5BC274}" srcOrd="0" destOrd="0" parTransId="{56857C21-5F93-4A48-8823-C2BD3AB5F09C}" sibTransId="{9DA9E736-1D63-462C-B26B-6983E1374E5F}"/>
    <dgm:cxn modelId="{EE11D133-3E80-4601-A17F-68F8739B819F}" type="presOf" srcId="{F1D09B1D-76E1-4982-8F15-60163C3383F3}" destId="{FD02123F-99D0-4855-B148-3B0FA7951E44}" srcOrd="0" destOrd="0" presId="urn:microsoft.com/office/officeart/2005/8/layout/hierarchy1"/>
    <dgm:cxn modelId="{6EB8905E-3850-49E4-88A4-CCA8D56D7858}" srcId="{8DD596EB-462A-4BA3-B0BE-8809BA5BC274}" destId="{5A4AF0C1-9840-4409-BD71-BF66E6A7A692}" srcOrd="0" destOrd="0" parTransId="{F1D09B1D-76E1-4982-8F15-60163C3383F3}" sibTransId="{89701ADD-6C99-41B5-A91B-B464F78DC800}"/>
    <dgm:cxn modelId="{CFF6B885-FC54-4102-B452-5B6A00DBB33B}" type="presOf" srcId="{CC577AE8-BCF2-408B-B9E9-39AD39B9C796}" destId="{EC4854BA-15C5-449A-9DB0-885DAC834653}" srcOrd="0" destOrd="0" presId="urn:microsoft.com/office/officeart/2005/8/layout/hierarchy1"/>
    <dgm:cxn modelId="{627A14B3-79DD-43FE-813D-A3A48404B8A5}" type="presOf" srcId="{D64DBB7F-732D-46A2-BD58-68BA285AA89A}" destId="{49CDF895-FD8B-4691-A6B1-59A2A642763B}" srcOrd="0" destOrd="0" presId="urn:microsoft.com/office/officeart/2005/8/layout/hierarchy1"/>
    <dgm:cxn modelId="{6EBC45EF-B63F-4220-9CB9-8D0FF4BA4FB7}" srcId="{8DD596EB-462A-4BA3-B0BE-8809BA5BC274}" destId="{11C1F311-06B7-439F-90BC-A06DB55E49FF}" srcOrd="1" destOrd="0" parTransId="{CC577AE8-BCF2-408B-B9E9-39AD39B9C796}" sibTransId="{226E10DE-8F80-4512-865A-6091588FAC32}"/>
    <dgm:cxn modelId="{F77578F0-E013-4887-A718-5C24CF0A9AC1}" type="presOf" srcId="{8DD596EB-462A-4BA3-B0BE-8809BA5BC274}" destId="{3F8B735D-A60B-4C25-86E6-B55B3DC9A52B}" srcOrd="0" destOrd="0" presId="urn:microsoft.com/office/officeart/2005/8/layout/hierarchy1"/>
    <dgm:cxn modelId="{6677D3D6-7E62-44C7-8A6F-079A505696C5}" type="presParOf" srcId="{49CDF895-FD8B-4691-A6B1-59A2A642763B}" destId="{C9E7F22E-7D4D-47EB-84D6-D07EC2203520}" srcOrd="0" destOrd="0" presId="urn:microsoft.com/office/officeart/2005/8/layout/hierarchy1"/>
    <dgm:cxn modelId="{3F4F6EEC-5C12-4020-876F-A25EB20462A2}" type="presParOf" srcId="{C9E7F22E-7D4D-47EB-84D6-D07EC2203520}" destId="{C5942A2D-AAB3-4F92-AAFA-90C67173643A}" srcOrd="0" destOrd="0" presId="urn:microsoft.com/office/officeart/2005/8/layout/hierarchy1"/>
    <dgm:cxn modelId="{CDCC95BD-8F41-472D-9FB2-B26A2B777FA4}" type="presParOf" srcId="{C5942A2D-AAB3-4F92-AAFA-90C67173643A}" destId="{760BEA30-A7F7-4D25-AF30-832EB43EA4BB}" srcOrd="0" destOrd="0" presId="urn:microsoft.com/office/officeart/2005/8/layout/hierarchy1"/>
    <dgm:cxn modelId="{341E23D6-C1AD-4C7B-8458-269D4F9B67BD}" type="presParOf" srcId="{C5942A2D-AAB3-4F92-AAFA-90C67173643A}" destId="{3F8B735D-A60B-4C25-86E6-B55B3DC9A52B}" srcOrd="1" destOrd="0" presId="urn:microsoft.com/office/officeart/2005/8/layout/hierarchy1"/>
    <dgm:cxn modelId="{19056807-37DA-4F0B-BB83-25DAD23174E0}" type="presParOf" srcId="{C9E7F22E-7D4D-47EB-84D6-D07EC2203520}" destId="{74887308-48DC-4B67-A34D-02FE864A70A2}" srcOrd="1" destOrd="0" presId="urn:microsoft.com/office/officeart/2005/8/layout/hierarchy1"/>
    <dgm:cxn modelId="{9FACFBAC-F6D4-4BFB-BA84-C69B53FC9D8A}" type="presParOf" srcId="{74887308-48DC-4B67-A34D-02FE864A70A2}" destId="{FD02123F-99D0-4855-B148-3B0FA7951E44}" srcOrd="0" destOrd="0" presId="urn:microsoft.com/office/officeart/2005/8/layout/hierarchy1"/>
    <dgm:cxn modelId="{C1CC73F3-2534-4A15-9D88-5505C00A044A}" type="presParOf" srcId="{74887308-48DC-4B67-A34D-02FE864A70A2}" destId="{8B246FA1-9D3B-4C41-9135-776542A5237C}" srcOrd="1" destOrd="0" presId="urn:microsoft.com/office/officeart/2005/8/layout/hierarchy1"/>
    <dgm:cxn modelId="{A946593E-918A-489A-80ED-693678334A28}" type="presParOf" srcId="{8B246FA1-9D3B-4C41-9135-776542A5237C}" destId="{30953627-CB7D-4B47-A0AB-8716ADEF15A1}" srcOrd="0" destOrd="0" presId="urn:microsoft.com/office/officeart/2005/8/layout/hierarchy1"/>
    <dgm:cxn modelId="{C6C5E680-3198-47F5-89B7-FFA3A9BE1149}" type="presParOf" srcId="{30953627-CB7D-4B47-A0AB-8716ADEF15A1}" destId="{4987AA82-E93E-48E7-9429-000403212ED5}" srcOrd="0" destOrd="0" presId="urn:microsoft.com/office/officeart/2005/8/layout/hierarchy1"/>
    <dgm:cxn modelId="{8527FABA-3048-48C9-A638-E83F56C9D24E}" type="presParOf" srcId="{30953627-CB7D-4B47-A0AB-8716ADEF15A1}" destId="{71DB3F4F-A29C-49FF-B799-00F3B1D15F87}" srcOrd="1" destOrd="0" presId="urn:microsoft.com/office/officeart/2005/8/layout/hierarchy1"/>
    <dgm:cxn modelId="{E0855897-BF68-476F-AD07-A37528C9EB30}" type="presParOf" srcId="{8B246FA1-9D3B-4C41-9135-776542A5237C}" destId="{52EA38C7-48F0-4EDD-8479-9E8F9ED3C804}" srcOrd="1" destOrd="0" presId="urn:microsoft.com/office/officeart/2005/8/layout/hierarchy1"/>
    <dgm:cxn modelId="{E95DE2CE-75FA-4DB1-BE1B-F0F09D27B1A3}" type="presParOf" srcId="{74887308-48DC-4B67-A34D-02FE864A70A2}" destId="{EC4854BA-15C5-449A-9DB0-885DAC834653}" srcOrd="2" destOrd="0" presId="urn:microsoft.com/office/officeart/2005/8/layout/hierarchy1"/>
    <dgm:cxn modelId="{A669F487-2570-49D5-A467-FE245360F973}" type="presParOf" srcId="{74887308-48DC-4B67-A34D-02FE864A70A2}" destId="{0898F89B-D2A7-4BF7-863C-D7BB908B1F07}" srcOrd="3" destOrd="0" presId="urn:microsoft.com/office/officeart/2005/8/layout/hierarchy1"/>
    <dgm:cxn modelId="{47B66F0A-21B6-4AB2-B135-E3EE0DD53748}" type="presParOf" srcId="{0898F89B-D2A7-4BF7-863C-D7BB908B1F07}" destId="{93712414-41C6-43A0-8B0D-3F79712AB14A}" srcOrd="0" destOrd="0" presId="urn:microsoft.com/office/officeart/2005/8/layout/hierarchy1"/>
    <dgm:cxn modelId="{EE21F9F3-A068-40F0-B03F-DB37F4837539}" type="presParOf" srcId="{93712414-41C6-43A0-8B0D-3F79712AB14A}" destId="{C1049D53-C0B0-4E05-8008-15BF0822287E}" srcOrd="0" destOrd="0" presId="urn:microsoft.com/office/officeart/2005/8/layout/hierarchy1"/>
    <dgm:cxn modelId="{C4A8F64F-CAC5-42A1-965C-7131808E59AD}" type="presParOf" srcId="{93712414-41C6-43A0-8B0D-3F79712AB14A}" destId="{AADF3E1A-D7B6-4264-BDB8-5EC53408CC79}" srcOrd="1" destOrd="0" presId="urn:microsoft.com/office/officeart/2005/8/layout/hierarchy1"/>
    <dgm:cxn modelId="{28A4232F-CB8E-41C2-B100-8A0A77FF324C}" type="presParOf" srcId="{0898F89B-D2A7-4BF7-863C-D7BB908B1F07}" destId="{CC303150-1B63-4598-87EF-EEC7ABCD6C6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4E326B-8CEA-4965-9B97-A0911098B18A}">
      <dsp:nvSpPr>
        <dsp:cNvPr id="0" name=""/>
        <dsp:cNvSpPr/>
      </dsp:nvSpPr>
      <dsp:spPr>
        <a:xfrm>
          <a:off x="0" y="0"/>
          <a:ext cx="8229600" cy="1357788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i="0" kern="1200" dirty="0">
              <a:solidFill>
                <a:srgbClr val="C00000"/>
              </a:solidFill>
            </a:rPr>
            <a:t>EARLY ONSET PERIODONTITIS</a:t>
          </a:r>
          <a:endParaRPr lang="en-IN" sz="3200" i="0" kern="1200" dirty="0"/>
        </a:p>
      </dsp:txBody>
      <dsp:txXfrm>
        <a:off x="0" y="0"/>
        <a:ext cx="8229600" cy="1357788"/>
      </dsp:txXfrm>
    </dsp:sp>
    <dsp:sp modelId="{E7AEC163-73A6-4096-9186-AA004056FBA2}">
      <dsp:nvSpPr>
        <dsp:cNvPr id="0" name=""/>
        <dsp:cNvSpPr/>
      </dsp:nvSpPr>
      <dsp:spPr>
        <a:xfrm>
          <a:off x="4018" y="1357788"/>
          <a:ext cx="2740521" cy="2851356"/>
        </a:xfrm>
        <a:prstGeom prst="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002060"/>
              </a:solidFill>
            </a:rPr>
            <a:t>Localized  Aggressive </a:t>
          </a:r>
          <a:r>
            <a:rPr lang="en-US" sz="3200" b="1" kern="1200" dirty="0" err="1">
              <a:solidFill>
                <a:srgbClr val="002060"/>
              </a:solidFill>
            </a:rPr>
            <a:t>Periodontitis</a:t>
          </a:r>
          <a:r>
            <a:rPr lang="en-US" sz="3200" b="1" kern="1200" dirty="0">
              <a:solidFill>
                <a:srgbClr val="002060"/>
              </a:solidFill>
            </a:rPr>
            <a:t> (LAP) </a:t>
          </a:r>
          <a:endParaRPr lang="en-IN" sz="3200" b="1" kern="1200" dirty="0">
            <a:solidFill>
              <a:srgbClr val="002060"/>
            </a:solidFill>
          </a:endParaRPr>
        </a:p>
      </dsp:txBody>
      <dsp:txXfrm>
        <a:off x="4018" y="1357788"/>
        <a:ext cx="2740521" cy="2851356"/>
      </dsp:txXfrm>
    </dsp:sp>
    <dsp:sp modelId="{E39645A6-467F-44D0-A032-89239C9FB4E1}">
      <dsp:nvSpPr>
        <dsp:cNvPr id="0" name=""/>
        <dsp:cNvSpPr/>
      </dsp:nvSpPr>
      <dsp:spPr>
        <a:xfrm>
          <a:off x="2744539" y="1357788"/>
          <a:ext cx="2740521" cy="2851356"/>
        </a:xfrm>
        <a:prstGeom prst="rect">
          <a:avLst/>
        </a:prstGeom>
        <a:solidFill>
          <a:schemeClr val="accent3">
            <a:shade val="80000"/>
            <a:hueOff val="109454"/>
            <a:satOff val="-716"/>
            <a:lumOff val="122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 err="1">
              <a:solidFill>
                <a:srgbClr val="002060"/>
              </a:solidFill>
            </a:rPr>
            <a:t>Generalised</a:t>
          </a:r>
          <a:r>
            <a:rPr lang="en-US" sz="3200" b="1" kern="1200" dirty="0">
              <a:solidFill>
                <a:srgbClr val="002060"/>
              </a:solidFill>
            </a:rPr>
            <a:t>  Aggressive </a:t>
          </a:r>
          <a:r>
            <a:rPr lang="en-US" sz="3200" b="1" kern="1200" dirty="0" err="1">
              <a:solidFill>
                <a:srgbClr val="002060"/>
              </a:solidFill>
            </a:rPr>
            <a:t>Periodontitis</a:t>
          </a:r>
          <a:r>
            <a:rPr lang="en-US" sz="3200" b="1" kern="1200" dirty="0">
              <a:solidFill>
                <a:srgbClr val="002060"/>
              </a:solidFill>
            </a:rPr>
            <a:t> (GAP) </a:t>
          </a:r>
          <a:endParaRPr lang="en-IN" sz="3200" b="1" kern="1200" dirty="0">
            <a:solidFill>
              <a:srgbClr val="002060"/>
            </a:solidFill>
          </a:endParaRPr>
        </a:p>
      </dsp:txBody>
      <dsp:txXfrm>
        <a:off x="2744539" y="1357788"/>
        <a:ext cx="2740521" cy="2851356"/>
      </dsp:txXfrm>
    </dsp:sp>
    <dsp:sp modelId="{E4473C0D-87FA-4906-A9DD-93F6D8BA1A42}">
      <dsp:nvSpPr>
        <dsp:cNvPr id="0" name=""/>
        <dsp:cNvSpPr/>
      </dsp:nvSpPr>
      <dsp:spPr>
        <a:xfrm>
          <a:off x="5485060" y="1357788"/>
          <a:ext cx="2740521" cy="2851356"/>
        </a:xfrm>
        <a:prstGeom prst="rect">
          <a:avLst/>
        </a:prstGeom>
        <a:solidFill>
          <a:schemeClr val="accent3">
            <a:shade val="80000"/>
            <a:hueOff val="218907"/>
            <a:satOff val="-1431"/>
            <a:lumOff val="2455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002060"/>
              </a:solidFill>
            </a:rPr>
            <a:t>Rapidly progressive  </a:t>
          </a:r>
          <a:r>
            <a:rPr lang="en-US" sz="3200" b="1" kern="1200" dirty="0" err="1">
              <a:solidFill>
                <a:srgbClr val="002060"/>
              </a:solidFill>
            </a:rPr>
            <a:t>Periodontitis</a:t>
          </a:r>
          <a:r>
            <a:rPr lang="en-US" sz="3200" b="1" kern="1200" dirty="0">
              <a:solidFill>
                <a:srgbClr val="002060"/>
              </a:solidFill>
            </a:rPr>
            <a:t> (RPP)</a:t>
          </a:r>
          <a:endParaRPr lang="en-IN" sz="3200" b="1" kern="1200" dirty="0">
            <a:solidFill>
              <a:srgbClr val="002060"/>
            </a:solidFill>
          </a:endParaRPr>
        </a:p>
      </dsp:txBody>
      <dsp:txXfrm>
        <a:off x="5485060" y="1357788"/>
        <a:ext cx="2740521" cy="2851356"/>
      </dsp:txXfrm>
    </dsp:sp>
    <dsp:sp modelId="{E6AE4B92-C103-47B9-BDF1-0196F1B8EE00}">
      <dsp:nvSpPr>
        <dsp:cNvPr id="0" name=""/>
        <dsp:cNvSpPr/>
      </dsp:nvSpPr>
      <dsp:spPr>
        <a:xfrm>
          <a:off x="0" y="4209145"/>
          <a:ext cx="8229600" cy="316817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4854BA-15C5-449A-9DB0-885DAC834653}">
      <dsp:nvSpPr>
        <dsp:cNvPr id="0" name=""/>
        <dsp:cNvSpPr/>
      </dsp:nvSpPr>
      <dsp:spPr>
        <a:xfrm>
          <a:off x="3963910" y="1724683"/>
          <a:ext cx="1659783" cy="789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8297"/>
              </a:lnTo>
              <a:lnTo>
                <a:pt x="1659783" y="538297"/>
              </a:lnTo>
              <a:lnTo>
                <a:pt x="1659783" y="78990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02123F-99D0-4855-B148-3B0FA7951E44}">
      <dsp:nvSpPr>
        <dsp:cNvPr id="0" name=""/>
        <dsp:cNvSpPr/>
      </dsp:nvSpPr>
      <dsp:spPr>
        <a:xfrm>
          <a:off x="2304127" y="1724683"/>
          <a:ext cx="1659783" cy="789905"/>
        </a:xfrm>
        <a:custGeom>
          <a:avLst/>
          <a:gdLst/>
          <a:ahLst/>
          <a:cxnLst/>
          <a:rect l="0" t="0" r="0" b="0"/>
          <a:pathLst>
            <a:path>
              <a:moveTo>
                <a:pt x="1659783" y="0"/>
              </a:moveTo>
              <a:lnTo>
                <a:pt x="1659783" y="538297"/>
              </a:lnTo>
              <a:lnTo>
                <a:pt x="0" y="538297"/>
              </a:lnTo>
              <a:lnTo>
                <a:pt x="0" y="78990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0BEA30-A7F7-4D25-AF30-832EB43EA4BB}">
      <dsp:nvSpPr>
        <dsp:cNvPr id="0" name=""/>
        <dsp:cNvSpPr/>
      </dsp:nvSpPr>
      <dsp:spPr>
        <a:xfrm>
          <a:off x="2605906" y="17"/>
          <a:ext cx="2716009" cy="17246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8B735D-A60B-4C25-86E6-B55B3DC9A52B}">
      <dsp:nvSpPr>
        <dsp:cNvPr id="0" name=""/>
        <dsp:cNvSpPr/>
      </dsp:nvSpPr>
      <dsp:spPr>
        <a:xfrm>
          <a:off x="2907684" y="286707"/>
          <a:ext cx="2716009" cy="172466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b="1" kern="1200" dirty="0">
              <a:solidFill>
                <a:schemeClr val="accent2">
                  <a:lumMod val="50000"/>
                </a:schemeClr>
              </a:solidFill>
            </a:rPr>
            <a:t>AGGRESSIVE PERIODONTITIS</a:t>
          </a:r>
        </a:p>
      </dsp:txBody>
      <dsp:txXfrm>
        <a:off x="2958198" y="337221"/>
        <a:ext cx="2614981" cy="1623637"/>
      </dsp:txXfrm>
    </dsp:sp>
    <dsp:sp modelId="{4987AA82-E93E-48E7-9429-000403212ED5}">
      <dsp:nvSpPr>
        <dsp:cNvPr id="0" name=""/>
        <dsp:cNvSpPr/>
      </dsp:nvSpPr>
      <dsp:spPr>
        <a:xfrm>
          <a:off x="946122" y="2514589"/>
          <a:ext cx="2716009" cy="17246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1DB3F4F-A29C-49FF-B799-00F3B1D15F87}">
      <dsp:nvSpPr>
        <dsp:cNvPr id="0" name=""/>
        <dsp:cNvSpPr/>
      </dsp:nvSpPr>
      <dsp:spPr>
        <a:xfrm>
          <a:off x="1247901" y="2801279"/>
          <a:ext cx="2716009" cy="172466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b="1" kern="1200" dirty="0">
              <a:solidFill>
                <a:srgbClr val="FF0000"/>
              </a:solidFill>
            </a:rPr>
            <a:t>LOCALIZED</a:t>
          </a:r>
          <a:r>
            <a:rPr lang="en-IN" sz="2800" b="1" kern="1200" dirty="0">
              <a:solidFill>
                <a:schemeClr val="accent2">
                  <a:lumMod val="50000"/>
                </a:schemeClr>
              </a:solidFill>
            </a:rPr>
            <a:t> AGGRESSIVE PERIODONTITIS</a:t>
          </a:r>
        </a:p>
      </dsp:txBody>
      <dsp:txXfrm>
        <a:off x="1298415" y="2851793"/>
        <a:ext cx="2614981" cy="1623637"/>
      </dsp:txXfrm>
    </dsp:sp>
    <dsp:sp modelId="{C1049D53-C0B0-4E05-8008-15BF0822287E}">
      <dsp:nvSpPr>
        <dsp:cNvPr id="0" name=""/>
        <dsp:cNvSpPr/>
      </dsp:nvSpPr>
      <dsp:spPr>
        <a:xfrm>
          <a:off x="4265689" y="2514589"/>
          <a:ext cx="2716009" cy="17246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ADF3E1A-D7B6-4264-BDB8-5EC53408CC79}">
      <dsp:nvSpPr>
        <dsp:cNvPr id="0" name=""/>
        <dsp:cNvSpPr/>
      </dsp:nvSpPr>
      <dsp:spPr>
        <a:xfrm>
          <a:off x="4567468" y="2801279"/>
          <a:ext cx="2716009" cy="172466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b="1" kern="1200" dirty="0">
              <a:solidFill>
                <a:srgbClr val="FF0000"/>
              </a:solidFill>
            </a:rPr>
            <a:t>GENERALISED </a:t>
          </a:r>
          <a:r>
            <a:rPr lang="en-IN" sz="2800" b="1" kern="1200" dirty="0">
              <a:solidFill>
                <a:schemeClr val="accent2">
                  <a:lumMod val="50000"/>
                </a:schemeClr>
              </a:solidFill>
            </a:rPr>
            <a:t>AGGRESSIVE PERIODONTITIS</a:t>
          </a:r>
        </a:p>
      </dsp:txBody>
      <dsp:txXfrm>
        <a:off x="4617982" y="2851793"/>
        <a:ext cx="2614981" cy="16236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FBF1-9B3D-4CF6-99BF-E161AD997095}" type="datetimeFigureOut">
              <a:rPr lang="en-IN" smtClean="0"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C8981-B38D-404C-B4C6-46EC6A3DFAB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FBF1-9B3D-4CF6-99BF-E161AD997095}" type="datetimeFigureOut">
              <a:rPr lang="en-IN" smtClean="0"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C8981-B38D-404C-B4C6-46EC6A3DFAB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FBF1-9B3D-4CF6-99BF-E161AD997095}" type="datetimeFigureOut">
              <a:rPr lang="en-IN" smtClean="0"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C8981-B38D-404C-B4C6-46EC6A3DFAB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FBF1-9B3D-4CF6-99BF-E161AD997095}" type="datetimeFigureOut">
              <a:rPr lang="en-IN" smtClean="0"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C8981-B38D-404C-B4C6-46EC6A3DFAB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FBF1-9B3D-4CF6-99BF-E161AD997095}" type="datetimeFigureOut">
              <a:rPr lang="en-IN" smtClean="0"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C8981-B38D-404C-B4C6-46EC6A3DFAB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FBF1-9B3D-4CF6-99BF-E161AD997095}" type="datetimeFigureOut">
              <a:rPr lang="en-IN" smtClean="0"/>
              <a:t>06-07-2022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C8981-B38D-404C-B4C6-46EC6A3DFAB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FBF1-9B3D-4CF6-99BF-E161AD997095}" type="datetimeFigureOut">
              <a:rPr lang="en-IN" smtClean="0"/>
              <a:t>06-07-2022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C8981-B38D-404C-B4C6-46EC6A3DFAB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FBF1-9B3D-4CF6-99BF-E161AD997095}" type="datetimeFigureOut">
              <a:rPr lang="en-IN" smtClean="0"/>
              <a:t>06-07-2022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C8981-B38D-404C-B4C6-46EC6A3DFAB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FBF1-9B3D-4CF6-99BF-E161AD997095}" type="datetimeFigureOut">
              <a:rPr lang="en-IN" smtClean="0"/>
              <a:t>06-07-2022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C8981-B38D-404C-B4C6-46EC6A3DFAB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FBF1-9B3D-4CF6-99BF-E161AD997095}" type="datetimeFigureOut">
              <a:rPr lang="en-IN" smtClean="0"/>
              <a:t>06-07-2022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C8981-B38D-404C-B4C6-46EC6A3DFAB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FBF1-9B3D-4CF6-99BF-E161AD997095}" type="datetimeFigureOut">
              <a:rPr lang="en-IN" smtClean="0"/>
              <a:t>06-07-2022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C8981-B38D-404C-B4C6-46EC6A3DFAB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5FBF1-9B3D-4CF6-99BF-E161AD997095}" type="datetimeFigureOut">
              <a:rPr lang="en-IN" smtClean="0"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C8981-B38D-404C-B4C6-46EC6A3DFAB1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180846"/>
            <a:ext cx="8229600" cy="1143000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en-IN" dirty="0">
                <a:solidFill>
                  <a:srgbClr val="FF0000"/>
                </a:solidFill>
                <a:latin typeface="Algerian" panose="04020705040A02060702" pitchFamily="82" charset="0"/>
                <a:cs typeface="Times New Roman" pitchFamily="18" charset="0"/>
              </a:rPr>
              <a:t>AGGRESSIVE PERIODONTITIS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9F82DC-E3BC-6F60-9D4A-EC989E4C86BA}"/>
              </a:ext>
            </a:extLst>
          </p:cNvPr>
          <p:cNvSpPr txBox="1"/>
          <p:nvPr/>
        </p:nvSpPr>
        <p:spPr>
          <a:xfrm>
            <a:off x="1691680" y="456124"/>
            <a:ext cx="684076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u="sng" dirty="0">
                <a:solidFill>
                  <a:schemeClr val="tx2"/>
                </a:solidFill>
                <a:latin typeface="Forte" panose="03060902040502070203" pitchFamily="66" charset="0"/>
              </a:rPr>
              <a:t>RUNGTA COLLEGE OF DENTAL SCIENCES AND RESEARCH,BHILAI</a:t>
            </a:r>
          </a:p>
        </p:txBody>
      </p:sp>
      <p:pic>
        <p:nvPicPr>
          <p:cNvPr id="6" name="Picture 5" descr="rungta logo">
            <a:extLst>
              <a:ext uri="{FF2B5EF4-FFF2-40B4-BE49-F238E27FC236}">
                <a16:creationId xmlns:a16="http://schemas.microsoft.com/office/drawing/2014/main" id="{F38FFA46-7635-3509-37CA-B903AD620E34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1960" y="1700808"/>
            <a:ext cx="1512168" cy="1233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9977ED7-7018-7599-C0B4-08D701B164E2}"/>
              </a:ext>
            </a:extLst>
          </p:cNvPr>
          <p:cNvSpPr txBox="1"/>
          <p:nvPr/>
        </p:nvSpPr>
        <p:spPr>
          <a:xfrm>
            <a:off x="533400" y="5321757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Forte" panose="03060902040502070203" pitchFamily="66" charset="0"/>
              </a:rPr>
              <a:t>PRESENTED BY:</a:t>
            </a:r>
          </a:p>
          <a:p>
            <a:r>
              <a:rPr lang="en-US" dirty="0">
                <a:latin typeface="Forte" panose="03060902040502070203" pitchFamily="66" charset="0"/>
              </a:rPr>
              <a:t>Dr Sonika Bodhi</a:t>
            </a:r>
          </a:p>
          <a:p>
            <a:r>
              <a:rPr lang="en-US" dirty="0">
                <a:latin typeface="Forte" panose="03060902040502070203" pitchFamily="66" charset="0"/>
              </a:rPr>
              <a:t>Reader</a:t>
            </a:r>
          </a:p>
          <a:p>
            <a:r>
              <a:rPr lang="en-US" dirty="0">
                <a:latin typeface="Forte" panose="03060902040502070203" pitchFamily="66" charset="0"/>
              </a:rPr>
              <a:t>Dept. of Periodontology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HISTORICAL BACKGROUND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b="1" dirty="0" err="1">
                <a:solidFill>
                  <a:srgbClr val="002060"/>
                </a:solidFill>
                <a:latin typeface="+mn-lt"/>
                <a:ea typeface="+mn-ea"/>
                <a:cs typeface="+mn-cs"/>
              </a:rPr>
              <a:t>Chaput</a:t>
            </a:r>
            <a:r>
              <a:rPr lang="en-US" sz="28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and colleagues in 1967 and by Butler in 1969</a:t>
            </a:r>
            <a:r>
              <a:rPr lang="en-IN" sz="28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........</a:t>
            </a:r>
            <a:r>
              <a:rPr lang="en-US" b="1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“Juvenile </a:t>
            </a:r>
            <a:r>
              <a:rPr lang="en-US" b="1" dirty="0" err="1">
                <a:solidFill>
                  <a:srgbClr val="7030A0"/>
                </a:solidFill>
                <a:latin typeface="+mn-lt"/>
                <a:ea typeface="+mn-ea"/>
                <a:cs typeface="+mn-cs"/>
              </a:rPr>
              <a:t>periodontitis</a:t>
            </a:r>
            <a:r>
              <a:rPr lang="en-US" b="1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”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In </a:t>
            </a:r>
            <a:r>
              <a:rPr lang="en-US" sz="28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1989, the World Workshop in Clinical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ea typeface="+mn-ea"/>
                <a:cs typeface="+mn-cs"/>
              </a:rPr>
              <a:t>Periodontics</a:t>
            </a:r>
            <a:r>
              <a:rPr lang="en-US" sz="28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categorized this disease as </a:t>
            </a:r>
            <a:r>
              <a:rPr lang="en-US" sz="2800" b="1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Localized juvenile </a:t>
            </a:r>
            <a:r>
              <a:rPr lang="en-US" sz="2800" b="1" dirty="0" err="1">
                <a:solidFill>
                  <a:srgbClr val="0070C0"/>
                </a:solidFill>
                <a:latin typeface="+mn-lt"/>
                <a:ea typeface="+mn-ea"/>
                <a:cs typeface="+mn-cs"/>
              </a:rPr>
              <a:t>periodontitis</a:t>
            </a:r>
            <a:r>
              <a:rPr lang="en-US" sz="2800" b="1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(LJP). </a:t>
            </a:r>
            <a:endParaRPr lang="en-IN" sz="2800" dirty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In </a:t>
            </a:r>
            <a:r>
              <a:rPr lang="en-US" sz="28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1999, </a:t>
            </a:r>
            <a:r>
              <a:rPr lang="en-US" sz="28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according to the classification </a:t>
            </a:r>
            <a:r>
              <a:rPr lang="en-US" sz="2800" dirty="0">
                <a:solidFill>
                  <a:srgbClr val="002060"/>
                </a:solidFill>
              </a:rPr>
              <a:t>workshop of</a:t>
            </a:r>
            <a:r>
              <a:rPr lang="en-US" sz="28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AAP,</a:t>
            </a:r>
            <a:r>
              <a:rPr lang="en-US" sz="2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this term LJP has been renamed as </a:t>
            </a:r>
            <a:r>
              <a:rPr lang="en-US" sz="2800" b="1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Localized aggressive </a:t>
            </a:r>
            <a:r>
              <a:rPr lang="en-US" sz="2800" b="1" dirty="0" err="1">
                <a:solidFill>
                  <a:srgbClr val="0070C0"/>
                </a:solidFill>
                <a:latin typeface="+mn-lt"/>
                <a:ea typeface="+mn-ea"/>
                <a:cs typeface="+mn-cs"/>
              </a:rPr>
              <a:t>periodontitis</a:t>
            </a:r>
            <a:r>
              <a:rPr lang="en-US" sz="280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. </a:t>
            </a:r>
            <a:endParaRPr lang="en-IN" sz="2800" dirty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>
                <a:solidFill>
                  <a:srgbClr val="0070C0"/>
                </a:solidFill>
              </a:rPr>
              <a:t>Baer (1971)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800" b="1" dirty="0">
                <a:solidFill>
                  <a:srgbClr val="000000"/>
                </a:solidFill>
              </a:rPr>
              <a:t>			“disease of the </a:t>
            </a:r>
            <a:r>
              <a:rPr lang="en-US" sz="2800" b="1" dirty="0" err="1">
                <a:solidFill>
                  <a:srgbClr val="000000"/>
                </a:solidFill>
              </a:rPr>
              <a:t>periodontium</a:t>
            </a:r>
            <a:r>
              <a:rPr lang="en-US" sz="2800" b="1" dirty="0">
                <a:solidFill>
                  <a:srgbClr val="000000"/>
                </a:solidFill>
              </a:rPr>
              <a:t> occurring in an otherwise healthy adolescent which is characterized by a rapid loss of alveolar bone, about more than one tooth of the permanent dentition. The amount of destruction is not commensurate with the amounts of local irritants”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CLASSIFICATION</a:t>
            </a:r>
            <a:endParaRPr lang="en-IN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IN" sz="3200" b="1" dirty="0">
                <a:solidFill>
                  <a:srgbClr val="FF0000"/>
                </a:solidFill>
              </a:rPr>
              <a:t>PRIMARY FEATURES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US" b="1" dirty="0"/>
              <a:t>Non contributory medical history</a:t>
            </a:r>
          </a:p>
          <a:p>
            <a:pPr marL="971550" lvl="1" indent="-514350">
              <a:buFont typeface="+mj-lt"/>
              <a:buAutoNum type="arabicPeriod"/>
            </a:pPr>
            <a:endParaRPr lang="en-US" b="1" dirty="0"/>
          </a:p>
          <a:p>
            <a:pPr marL="971550" lvl="1" indent="-514350">
              <a:buFont typeface="+mj-lt"/>
              <a:buAutoNum type="arabicPeriod"/>
            </a:pPr>
            <a:r>
              <a:rPr lang="en-US" b="1" dirty="0"/>
              <a:t>Rapid attachment loss &amp; bone destruction</a:t>
            </a:r>
          </a:p>
          <a:p>
            <a:pPr marL="971550" lvl="1" indent="-514350">
              <a:buFont typeface="+mj-lt"/>
              <a:buAutoNum type="arabicPeriod"/>
            </a:pPr>
            <a:endParaRPr lang="en-US" b="1" dirty="0"/>
          </a:p>
          <a:p>
            <a:pPr marL="971550" lvl="1" indent="-514350">
              <a:buFont typeface="+mj-lt"/>
              <a:buAutoNum type="arabicPeriod"/>
            </a:pPr>
            <a:r>
              <a:rPr lang="en-US" b="1" dirty="0"/>
              <a:t>Familial aggregation</a:t>
            </a:r>
            <a:r>
              <a:rPr lang="en-IN" b="1" dirty="0"/>
              <a:t> of cases.</a:t>
            </a:r>
            <a:endParaRPr lang="en-US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IN" sz="3200" b="1" dirty="0">
                <a:solidFill>
                  <a:srgbClr val="FF0000"/>
                </a:solidFill>
              </a:rPr>
              <a:t>SECONDARY FEATURES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Autofit/>
          </a:bodyPr>
          <a:lstStyle/>
          <a:p>
            <a:pPr marL="971550" lvl="1" indent="-514350">
              <a:lnSpc>
                <a:spcPct val="170000"/>
              </a:lnSpc>
              <a:buFont typeface="+mj-lt"/>
              <a:buAutoNum type="arabicPeriod"/>
            </a:pPr>
            <a:r>
              <a:rPr lang="en-US" sz="2400" b="1" dirty="0"/>
              <a:t>Amounts of microbial deposits inconsistence with the severity of periodontal tissue destruction</a:t>
            </a:r>
          </a:p>
          <a:p>
            <a:pPr marL="971550" lvl="1" indent="-514350">
              <a:lnSpc>
                <a:spcPct val="170000"/>
              </a:lnSpc>
              <a:buFont typeface="+mj-lt"/>
              <a:buAutoNum type="arabicPeriod"/>
            </a:pPr>
            <a:r>
              <a:rPr lang="en-US" sz="2400" b="1" dirty="0"/>
              <a:t>Elevated levels or </a:t>
            </a:r>
            <a:r>
              <a:rPr lang="en-US" sz="2400" b="1" dirty="0" err="1"/>
              <a:t>Aa</a:t>
            </a:r>
            <a:r>
              <a:rPr lang="en-US" sz="2400" b="1" dirty="0"/>
              <a:t> &amp; Pg in some populations.</a:t>
            </a:r>
          </a:p>
          <a:p>
            <a:pPr marL="971550" lvl="1" indent="-514350">
              <a:lnSpc>
                <a:spcPct val="170000"/>
              </a:lnSpc>
              <a:buFont typeface="+mj-lt"/>
              <a:buAutoNum type="arabicPeriod"/>
            </a:pPr>
            <a:r>
              <a:rPr lang="en-US" sz="2400" b="1" dirty="0"/>
              <a:t>Phagocyte abnormalities</a:t>
            </a:r>
          </a:p>
          <a:p>
            <a:pPr marL="971550" lvl="1" indent="-514350">
              <a:lnSpc>
                <a:spcPct val="170000"/>
              </a:lnSpc>
              <a:buFont typeface="+mj-lt"/>
              <a:buAutoNum type="arabicPeriod"/>
            </a:pPr>
            <a:r>
              <a:rPr lang="en-US" sz="2400" b="1" dirty="0"/>
              <a:t>Hyper-responsive macrophage phenotype, elevated levels of PgE2, IL-1</a:t>
            </a:r>
            <a:r>
              <a:rPr lang="el-GR" sz="2400" b="1" dirty="0"/>
              <a:t>β.</a:t>
            </a:r>
          </a:p>
          <a:p>
            <a:pPr marL="971550" lvl="1" indent="-514350">
              <a:lnSpc>
                <a:spcPct val="170000"/>
              </a:lnSpc>
              <a:buFont typeface="+mj-lt"/>
              <a:buAutoNum type="arabicPeriod"/>
            </a:pPr>
            <a:r>
              <a:rPr lang="en-US" sz="2400" b="1" dirty="0"/>
              <a:t>Progression of attachment loss &amp; bone loss may be self arresting.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IN" sz="3200" b="1" dirty="0">
                <a:solidFill>
                  <a:srgbClr val="FF0000"/>
                </a:solidFill>
              </a:rPr>
              <a:t>LOCALIZED AGGRESSIVE PERIODONTITIS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sz="2800" b="1" dirty="0" err="1"/>
              <a:t>Circumpubertal</a:t>
            </a:r>
            <a:r>
              <a:rPr lang="en-IN" sz="2800" b="1" dirty="0"/>
              <a:t> onset of disease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sz="2800" b="1" dirty="0"/>
              <a:t>Localized 1st molar /incisor disease with proximal attachment loss on </a:t>
            </a:r>
            <a:r>
              <a:rPr lang="en-IN" sz="2800" b="1" dirty="0" err="1"/>
              <a:t>atleast</a:t>
            </a:r>
            <a:r>
              <a:rPr lang="en-IN" sz="2800" b="1" dirty="0"/>
              <a:t> two permanent teeth one of which is a 1st molar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sz="2800" b="1" dirty="0"/>
              <a:t>Robust serum antibody response to infecting agents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b="1" dirty="0">
                <a:solidFill>
                  <a:srgbClr val="FF0000"/>
                </a:solidFill>
              </a:rPr>
              <a:t>GENERALISED AGGRESSIVE PERIODONTITIS</a:t>
            </a:r>
            <a:endParaRPr lang="en-IN" sz="2800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sz="2800" b="1" dirty="0"/>
              <a:t>Affecting persons under 30 years of age, but patients may be older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sz="2800" b="1" dirty="0"/>
              <a:t>Generalised </a:t>
            </a:r>
            <a:r>
              <a:rPr lang="en-IN" sz="2800" b="1" dirty="0" err="1"/>
              <a:t>interproximal</a:t>
            </a:r>
            <a:r>
              <a:rPr lang="en-IN" sz="2800" b="1" dirty="0"/>
              <a:t> attachment loss affecting 3 teeth other than 1st molars &amp; incisors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sz="2800" b="1" dirty="0"/>
              <a:t>Pronounced episodic nature of periodontal destruction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sz="2800" b="1" dirty="0"/>
              <a:t>Poor serum antibody response to the infecting agents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b="1" dirty="0">
                <a:solidFill>
                  <a:srgbClr val="FF0000"/>
                </a:solidFill>
              </a:rPr>
              <a:t>LOCALIZED AGGRESSIVE PERIODONTITIS</a:t>
            </a:r>
            <a:endParaRPr lang="en-IN" sz="2800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 algn="just">
              <a:lnSpc>
                <a:spcPct val="150000"/>
              </a:lnSpc>
              <a:buNone/>
            </a:pPr>
            <a:r>
              <a:rPr lang="en-IN" sz="2800" b="1" dirty="0">
                <a:solidFill>
                  <a:srgbClr val="0070C0"/>
                </a:solidFill>
              </a:rPr>
              <a:t>CLINICAL FEATURES...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sz="2800" b="1" dirty="0"/>
              <a:t>Lack of clinical inflammation…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sz="2800" b="1" dirty="0"/>
              <a:t>Presence of deep pockets..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sz="2800" b="1" dirty="0"/>
              <a:t>Minimal plaque accumulation…less tendency to calcify...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sz="2800" b="1" dirty="0"/>
              <a:t>Plaque with elevated levels of ....... 		  			</a:t>
            </a:r>
            <a:r>
              <a:rPr lang="en-IN" sz="2800" b="1" dirty="0">
                <a:solidFill>
                  <a:srgbClr val="00B050"/>
                </a:solidFill>
              </a:rPr>
              <a:t>A </a:t>
            </a:r>
            <a:r>
              <a:rPr lang="en-IN" sz="2800" b="1" dirty="0" err="1">
                <a:solidFill>
                  <a:srgbClr val="00B050"/>
                </a:solidFill>
              </a:rPr>
              <a:t>actinimycetemcomitans</a:t>
            </a:r>
            <a:endParaRPr lang="en-IN" sz="28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b="1" dirty="0">
                <a:solidFill>
                  <a:srgbClr val="FF0000"/>
                </a:solidFill>
              </a:rPr>
              <a:t>LOCALIZED AGGRESSIVE PERIODONTITIS</a:t>
            </a:r>
            <a:endParaRPr lang="en-IN" sz="2800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algn="just">
              <a:lnSpc>
                <a:spcPct val="150000"/>
              </a:lnSpc>
              <a:buNone/>
            </a:pPr>
            <a:r>
              <a:rPr lang="en-IN" sz="2800" b="1" dirty="0">
                <a:solidFill>
                  <a:srgbClr val="0070C0"/>
                </a:solidFill>
              </a:rPr>
              <a:t>CLINICAL FEATURES...</a:t>
            </a:r>
          </a:p>
          <a:p>
            <a:pPr marL="514350" indent="-514350" algn="just">
              <a:lnSpc>
                <a:spcPct val="150000"/>
              </a:lnSpc>
              <a:buNone/>
            </a:pPr>
            <a:r>
              <a:rPr lang="en-IN" sz="2800" b="1" dirty="0"/>
              <a:t>5. </a:t>
            </a:r>
            <a:r>
              <a:rPr lang="en-IN" sz="2800" b="1" dirty="0" err="1"/>
              <a:t>Distolabial</a:t>
            </a:r>
            <a:r>
              <a:rPr lang="en-IN" sz="2800" b="1" dirty="0"/>
              <a:t> migration of maxillary incisors with concomitant </a:t>
            </a:r>
            <a:r>
              <a:rPr lang="en-IN" sz="2800" b="1" dirty="0" err="1"/>
              <a:t>diastema</a:t>
            </a:r>
            <a:r>
              <a:rPr lang="en-IN" sz="2800" b="1" dirty="0"/>
              <a:t> formation.</a:t>
            </a:r>
          </a:p>
          <a:p>
            <a:pPr marL="514350" indent="-514350" algn="just">
              <a:lnSpc>
                <a:spcPct val="150000"/>
              </a:lnSpc>
              <a:buNone/>
            </a:pPr>
            <a:r>
              <a:rPr lang="en-IN" sz="2800" b="1" dirty="0"/>
              <a:t>6. Increasing mobility of maxillary &amp; </a:t>
            </a:r>
            <a:r>
              <a:rPr lang="en-IN" sz="2800" b="1" dirty="0" err="1"/>
              <a:t>mandibular</a:t>
            </a:r>
            <a:r>
              <a:rPr lang="en-IN" sz="2800" b="1" dirty="0"/>
              <a:t> incisors &amp; first molars.</a:t>
            </a:r>
          </a:p>
          <a:p>
            <a:pPr marL="514350" indent="-514350" algn="just">
              <a:lnSpc>
                <a:spcPct val="150000"/>
              </a:lnSpc>
              <a:buNone/>
            </a:pPr>
            <a:r>
              <a:rPr lang="en-IN" sz="2800" b="1" dirty="0"/>
              <a:t>7. Sensitivity of exposed root surface to thermal &amp; tactile stimuli.</a:t>
            </a:r>
          </a:p>
          <a:p>
            <a:pPr marL="514350" indent="-514350" algn="just">
              <a:lnSpc>
                <a:spcPct val="150000"/>
              </a:lnSpc>
              <a:buNone/>
            </a:pPr>
            <a:r>
              <a:rPr lang="en-IN" sz="2800" b="1" dirty="0"/>
              <a:t>8. Deep dull radiating pain on mastication.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" name="Picture 2" descr="D:\desktop matter\aggressive perio\DSC04952.JPG"/>
          <p:cNvPicPr>
            <a:picLocks noChangeAspect="1" noChangeArrowheads="1"/>
          </p:cNvPicPr>
          <p:nvPr/>
        </p:nvPicPr>
        <p:blipFill>
          <a:blip r:embed="rId2" cstate="print"/>
          <a:srcRect r="22642" b="23673"/>
          <a:stretch>
            <a:fillRect/>
          </a:stretch>
        </p:blipFill>
        <p:spPr bwMode="auto">
          <a:xfrm>
            <a:off x="2051720" y="548680"/>
            <a:ext cx="4038600" cy="265651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3" descr="D:\desktop matter\aggressive perio\DSC0495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7920" y="3672880"/>
            <a:ext cx="4038600" cy="2692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SPECIFIC LEARNING OBJECTIVES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0386658"/>
              </p:ext>
            </p:extLst>
          </p:nvPr>
        </p:nvGraphicFramePr>
        <p:xfrm>
          <a:off x="457200" y="1600200"/>
          <a:ext cx="8229600" cy="3235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153003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4214794529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41916101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CORE AREAS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DOMAIN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CATEGORY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408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itchFamily="18" charset="0"/>
                          <a:cs typeface="Times New Roman" pitchFamily="18" charset="0"/>
                        </a:rPr>
                        <a:t>Introduction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Affective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Desire to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871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itchFamily="18" charset="0"/>
                          <a:cs typeface="Times New Roman" pitchFamily="18" charset="0"/>
                        </a:rPr>
                        <a:t>Historical background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Cognitive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Nice to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0237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itchFamily="18" charset="0"/>
                          <a:cs typeface="Times New Roman" pitchFamily="18" charset="0"/>
                        </a:rPr>
                        <a:t>Definition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Cognitive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Must to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378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itchFamily="18" charset="0"/>
                          <a:cs typeface="Times New Roman" pitchFamily="18" charset="0"/>
                        </a:rPr>
                        <a:t>Classification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Cognitive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Must to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249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itchFamily="18" charset="0"/>
                          <a:cs typeface="Times New Roman" pitchFamily="18" charset="0"/>
                        </a:rPr>
                        <a:t>Clinical features, radiologic features, prevalence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Cognitive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Must to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771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dirty="0" err="1">
                          <a:latin typeface="Times New Roman" pitchFamily="18" charset="0"/>
                          <a:cs typeface="Times New Roman" pitchFamily="18" charset="0"/>
                        </a:rPr>
                        <a:t>Etiopathogenesis</a:t>
                      </a:r>
                      <a:endParaRPr lang="en-I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Cognitive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Must to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608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>
                          <a:latin typeface="Times New Roman" pitchFamily="18" charset="0"/>
                          <a:cs typeface="Times New Roman" pitchFamily="18" charset="0"/>
                        </a:rPr>
                        <a:t>Treatment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/>
                        <a:t>Pshycomotor</a:t>
                      </a:r>
                      <a:r>
                        <a:rPr lang="en-IN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Nice to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669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21192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b="1" dirty="0">
                <a:solidFill>
                  <a:srgbClr val="FF0000"/>
                </a:solidFill>
              </a:rPr>
              <a:t>LOCALIZED AGGRESSIVE PERIODONTITIS</a:t>
            </a:r>
            <a:endParaRPr lang="en-IN" sz="2800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 algn="just">
              <a:lnSpc>
                <a:spcPct val="150000"/>
              </a:lnSpc>
              <a:buNone/>
            </a:pPr>
            <a:r>
              <a:rPr lang="en-IN" sz="2800" b="1" dirty="0">
                <a:solidFill>
                  <a:srgbClr val="0070C0"/>
                </a:solidFill>
              </a:rPr>
              <a:t>RADIOLOGICAL  FEATURES...</a:t>
            </a:r>
          </a:p>
          <a:p>
            <a:pPr marL="514350" indent="-514350" algn="just">
              <a:lnSpc>
                <a:spcPct val="170000"/>
              </a:lnSpc>
              <a:buFont typeface="Wingdings" pitchFamily="2" charset="2"/>
              <a:buChar char="Ø"/>
            </a:pPr>
            <a:r>
              <a:rPr lang="en-IN" sz="2800" b="1" dirty="0"/>
              <a:t>Vertical loss of alveolar bone around incisors &amp; first molars</a:t>
            </a:r>
          </a:p>
          <a:p>
            <a:pPr marL="514350" indent="-514350" algn="just">
              <a:lnSpc>
                <a:spcPct val="170000"/>
              </a:lnSpc>
              <a:buFont typeface="Wingdings" pitchFamily="2" charset="2"/>
              <a:buChar char="Ø"/>
            </a:pPr>
            <a:r>
              <a:rPr lang="en-IN" sz="2800" b="1" dirty="0"/>
              <a:t>Arc-shaped loss of alveolar bone extending from the distal surface of the second premolar to the </a:t>
            </a:r>
            <a:r>
              <a:rPr lang="en-IN" sz="2800" b="1" dirty="0" err="1"/>
              <a:t>mesial</a:t>
            </a:r>
            <a:r>
              <a:rPr lang="en-IN" sz="2800" b="1" dirty="0"/>
              <a:t> surface of the second molar</a:t>
            </a:r>
          </a:p>
          <a:p>
            <a:pPr marL="514350" indent="-514350" algn="just">
              <a:lnSpc>
                <a:spcPct val="170000"/>
              </a:lnSpc>
              <a:buFont typeface="Wingdings" pitchFamily="2" charset="2"/>
              <a:buChar char="Ø"/>
            </a:pPr>
            <a:r>
              <a:rPr lang="en-IN" sz="2800" b="1" dirty="0"/>
              <a:t>Bone defects usually wider than in chronic </a:t>
            </a:r>
            <a:r>
              <a:rPr lang="en-IN" sz="2800" b="1" dirty="0" err="1"/>
              <a:t>periodontitis</a:t>
            </a:r>
            <a:r>
              <a:rPr lang="en-IN" sz="2800" b="1" dirty="0"/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"/>
          </a:blip>
          <a:srcRect/>
          <a:stretch>
            <a:fillRect/>
          </a:stretch>
        </p:blipFill>
        <p:spPr bwMode="auto">
          <a:xfrm>
            <a:off x="1043608" y="1484784"/>
            <a:ext cx="7582702" cy="46085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Reasons for limitation of disease to certain teeth: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71500" indent="-571500" algn="just">
              <a:lnSpc>
                <a:spcPct val="150000"/>
              </a:lnSpc>
              <a:buFont typeface="+mj-lt"/>
              <a:buAutoNum type="romanUcPeriod"/>
            </a:pPr>
            <a:r>
              <a:rPr lang="en-US" sz="2800" b="1" dirty="0"/>
              <a:t>First molars &amp; incisors….first permanent teeth to erupt….initial colonization by </a:t>
            </a:r>
            <a:r>
              <a:rPr lang="en-US" sz="2800" b="1" dirty="0" err="1"/>
              <a:t>Aa</a:t>
            </a:r>
            <a:r>
              <a:rPr lang="en-US" sz="2800" b="1" dirty="0"/>
              <a:t> occurs….</a:t>
            </a:r>
            <a:r>
              <a:rPr lang="en-US" sz="2800" b="1" dirty="0" err="1"/>
              <a:t>Aa</a:t>
            </a:r>
            <a:r>
              <a:rPr lang="en-US" sz="2800" b="1" dirty="0"/>
              <a:t> evades host defenses by different mechanism….. This initial attack…..stimulates production of </a:t>
            </a:r>
            <a:r>
              <a:rPr lang="en-US" sz="2800" b="1" dirty="0" err="1"/>
              <a:t>opsonic</a:t>
            </a:r>
            <a:r>
              <a:rPr lang="en-US" sz="2800" b="1" dirty="0"/>
              <a:t> antibodies……enhance clearance &amp; </a:t>
            </a:r>
            <a:r>
              <a:rPr lang="en-US" sz="2800" b="1" dirty="0" err="1"/>
              <a:t>phagocytosis</a:t>
            </a:r>
            <a:r>
              <a:rPr lang="en-US" sz="2800" b="1" dirty="0"/>
              <a:t> of invading bacteria &amp; neutralize </a:t>
            </a:r>
            <a:r>
              <a:rPr lang="en-US" sz="2800" b="1" dirty="0" err="1"/>
              <a:t>leukotoxic</a:t>
            </a:r>
            <a:r>
              <a:rPr lang="en-US" sz="2800" b="1" dirty="0"/>
              <a:t> activity…..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800" b="1" dirty="0"/>
              <a:t>  ……..Thus preventing colonization at other sites.</a:t>
            </a:r>
            <a:endParaRPr lang="en-IN" sz="2800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Reasons for limitation of disease to certain teeth: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71500" indent="-571500" algn="just">
              <a:lnSpc>
                <a:spcPct val="150000"/>
              </a:lnSpc>
              <a:buNone/>
            </a:pPr>
            <a:r>
              <a:rPr lang="en-IN" sz="2800" b="1" dirty="0"/>
              <a:t>II. Bacteria antagonistic to </a:t>
            </a:r>
            <a:r>
              <a:rPr lang="en-IN" sz="2800" b="1" dirty="0" err="1"/>
              <a:t>Aa</a:t>
            </a:r>
            <a:r>
              <a:rPr lang="en-IN" sz="2800" b="1" dirty="0"/>
              <a:t> colonize the periodontal tissues &amp; inhibit </a:t>
            </a:r>
            <a:r>
              <a:rPr lang="en-IN" sz="2800" b="1" dirty="0" err="1"/>
              <a:t>Aa</a:t>
            </a:r>
            <a:r>
              <a:rPr lang="en-IN" sz="2800" b="1" dirty="0"/>
              <a:t> from further colonization of sites.…….Thus localizing the infection &amp; destruction to the initial sites only.</a:t>
            </a:r>
          </a:p>
          <a:p>
            <a:pPr marL="571500" indent="-571500" algn="just">
              <a:lnSpc>
                <a:spcPct val="150000"/>
              </a:lnSpc>
              <a:buNone/>
            </a:pPr>
            <a:r>
              <a:rPr lang="en-IN" sz="2800" b="1" dirty="0"/>
              <a:t>III. </a:t>
            </a:r>
            <a:r>
              <a:rPr lang="en-IN" sz="2800" b="1" dirty="0" err="1"/>
              <a:t>Aa</a:t>
            </a:r>
            <a:r>
              <a:rPr lang="en-IN" sz="2800" b="1" dirty="0"/>
              <a:t> may lose its </a:t>
            </a:r>
            <a:r>
              <a:rPr lang="en-IN" sz="2800" b="1" dirty="0" err="1"/>
              <a:t>leukotoxin</a:t>
            </a:r>
            <a:r>
              <a:rPr lang="en-IN" sz="2800" b="1" dirty="0"/>
              <a:t> producing ability for some unknown reasons. As a result the disease may become arrested or impaired and colonization of new sites may be averted.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Reasons for limitation of disease to certain teeth: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71500" indent="-571500" algn="just">
              <a:lnSpc>
                <a:spcPct val="150000"/>
              </a:lnSpc>
              <a:buNone/>
            </a:pPr>
            <a:r>
              <a:rPr lang="en-IN" sz="2800" b="1" dirty="0"/>
              <a:t>IV. A defect in the </a:t>
            </a:r>
            <a:r>
              <a:rPr lang="en-IN" sz="2800" b="1" dirty="0" err="1"/>
              <a:t>cementum</a:t>
            </a:r>
            <a:r>
              <a:rPr lang="en-IN" sz="2800" b="1" dirty="0"/>
              <a:t> formation may be responsible for the localization of the lesions. Roots surfaces of the teeth extracted from patients with LAP have been found to have </a:t>
            </a:r>
            <a:r>
              <a:rPr lang="en-IN" sz="2800" b="1" dirty="0" err="1"/>
              <a:t>hypoplastic</a:t>
            </a:r>
            <a:r>
              <a:rPr lang="en-IN" sz="2800" b="1" dirty="0"/>
              <a:t> or </a:t>
            </a:r>
            <a:r>
              <a:rPr lang="en-IN" sz="2800" b="1" dirty="0" err="1"/>
              <a:t>aplastic</a:t>
            </a:r>
            <a:r>
              <a:rPr lang="en-IN" sz="2800" b="1" dirty="0"/>
              <a:t> </a:t>
            </a:r>
            <a:r>
              <a:rPr lang="en-IN" sz="2800" b="1" dirty="0" err="1"/>
              <a:t>cementum</a:t>
            </a:r>
            <a:r>
              <a:rPr lang="en-IN" sz="2800" b="1" dirty="0"/>
              <a:t>.</a:t>
            </a:r>
          </a:p>
          <a:p>
            <a:pPr marL="571500" indent="-571500" algn="just">
              <a:lnSpc>
                <a:spcPct val="150000"/>
              </a:lnSpc>
              <a:buNone/>
            </a:pPr>
            <a:r>
              <a:rPr lang="en-IN" sz="2800" b="1" dirty="0"/>
              <a:t>		This was seen not only in roots exposed to periodontal pockets but also on roots still surrounded by the </a:t>
            </a:r>
            <a:r>
              <a:rPr lang="en-IN" sz="2800" b="1" dirty="0" err="1"/>
              <a:t>periodontium</a:t>
            </a:r>
            <a:r>
              <a:rPr lang="en-IN" sz="2800" b="1" dirty="0"/>
              <a:t>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Prevalence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Prevalence of LAP in geographically diverse population is less than 1%  ..around 0.2% . </a:t>
            </a:r>
          </a:p>
          <a:p>
            <a:pPr algn="just">
              <a:buNone/>
            </a:pPr>
            <a:r>
              <a:rPr lang="en-US" dirty="0"/>
              <a:t>					                            </a:t>
            </a:r>
            <a:r>
              <a:rPr lang="en-US" dirty="0" err="1">
                <a:solidFill>
                  <a:srgbClr val="C00000"/>
                </a:solidFill>
              </a:rPr>
              <a:t>Loe</a:t>
            </a:r>
            <a:r>
              <a:rPr lang="en-US" dirty="0">
                <a:solidFill>
                  <a:srgbClr val="C00000"/>
                </a:solidFill>
              </a:rPr>
              <a:t> et al. 1991</a:t>
            </a:r>
          </a:p>
          <a:p>
            <a:pPr algn="just"/>
            <a:r>
              <a:rPr lang="en-US" dirty="0"/>
              <a:t>A clinical &amp; radiographic study of English adolescents aged 15 to 19yrs showed a prevalence of 0.1% . </a:t>
            </a:r>
          </a:p>
          <a:p>
            <a:pPr algn="just">
              <a:buNone/>
            </a:pPr>
            <a:r>
              <a:rPr lang="en-US" dirty="0"/>
              <a:t>					                        </a:t>
            </a:r>
            <a:r>
              <a:rPr lang="en-US" dirty="0">
                <a:solidFill>
                  <a:srgbClr val="C00000"/>
                </a:solidFill>
              </a:rPr>
              <a:t>Saxby et al. 1987</a:t>
            </a:r>
          </a:p>
          <a:p>
            <a:pPr algn="just"/>
            <a:r>
              <a:rPr lang="en-US" dirty="0"/>
              <a:t>A national survey of adolescents in United States, 14 to 17yrs of age showed a prevalence of 0.53% </a:t>
            </a:r>
          </a:p>
          <a:p>
            <a:pPr algn="just">
              <a:buNone/>
            </a:pPr>
            <a:r>
              <a:rPr lang="en-US" dirty="0"/>
              <a:t>					                           </a:t>
            </a:r>
            <a:r>
              <a:rPr lang="en-US" dirty="0" err="1">
                <a:solidFill>
                  <a:srgbClr val="C00000"/>
                </a:solidFill>
              </a:rPr>
              <a:t>Loe</a:t>
            </a:r>
            <a:r>
              <a:rPr lang="en-US" dirty="0">
                <a:solidFill>
                  <a:srgbClr val="C00000"/>
                </a:solidFill>
              </a:rPr>
              <a:t> et al. 1991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solidFill>
                  <a:srgbClr val="FF0000"/>
                </a:solidFill>
              </a:rPr>
              <a:t>GENERALISED AGGRESSIVE PERIODONTITIS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IN" sz="2800" b="1" dirty="0">
                <a:solidFill>
                  <a:srgbClr val="FF0000"/>
                </a:solidFill>
              </a:rPr>
              <a:t>Clinical features....</a:t>
            </a:r>
          </a:p>
          <a:p>
            <a:pPr>
              <a:lnSpc>
                <a:spcPct val="150000"/>
              </a:lnSpc>
              <a:buNone/>
            </a:pPr>
            <a:r>
              <a:rPr lang="en-IN" sz="2800" dirty="0">
                <a:solidFill>
                  <a:srgbClr val="0070C0"/>
                </a:solidFill>
              </a:rPr>
              <a:t>2 types of gingival tissue responses seen</a:t>
            </a:r>
            <a:r>
              <a:rPr lang="en-IN" sz="2800" dirty="0"/>
              <a:t>: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800" dirty="0"/>
              <a:t>Severe , acutely inflamed tissue…often proliferating, ulcerated &amp; fiery red.</a:t>
            </a:r>
          </a:p>
          <a:p>
            <a:pPr>
              <a:lnSpc>
                <a:spcPct val="150000"/>
              </a:lnSpc>
              <a:buNone/>
            </a:pPr>
            <a:r>
              <a:rPr lang="en-IN" sz="2800" dirty="0"/>
              <a:t>	Bleeding …..spontaneously or with </a:t>
            </a:r>
            <a:r>
              <a:rPr lang="en-IN" sz="2800" dirty="0" err="1"/>
              <a:t>stimulation.Suppuration</a:t>
            </a:r>
            <a:r>
              <a:rPr lang="en-IN" sz="2800" dirty="0"/>
              <a:t>…..Occur in destructive stage…..active loss of attachment &amp; bone.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solidFill>
                  <a:srgbClr val="FF0000"/>
                </a:solidFill>
              </a:rPr>
              <a:t>GENERALISED AGGRESSIVE PERIODONTITIS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IN" sz="2800" b="1" dirty="0">
                <a:solidFill>
                  <a:srgbClr val="FF0000"/>
                </a:solidFill>
              </a:rPr>
              <a:t>Clinical features....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800" dirty="0"/>
              <a:t>Gingival tissues appear pink, free of inflammation, occasionally with some amount of stippling.</a:t>
            </a:r>
          </a:p>
          <a:p>
            <a:pPr lvl="1">
              <a:lnSpc>
                <a:spcPct val="150000"/>
              </a:lnSpc>
              <a:buNone/>
            </a:pPr>
            <a:r>
              <a:rPr lang="en-IN" dirty="0"/>
              <a:t>Deep pockets….on probing.</a:t>
            </a:r>
          </a:p>
          <a:p>
            <a:pPr lvl="1">
              <a:lnSpc>
                <a:spcPct val="150000"/>
              </a:lnSpc>
              <a:buNone/>
            </a:pPr>
            <a:r>
              <a:rPr lang="en-IN" dirty="0"/>
              <a:t>Coincides with period of quiescence ....Bone level remains stationary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Prevalence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Autofit/>
          </a:bodyPr>
          <a:lstStyle/>
          <a:p>
            <a:pPr algn="just"/>
            <a:r>
              <a:rPr lang="en-IN" sz="2800" dirty="0"/>
              <a:t>A study of untreated periodontal disease in Sri Lanka reported a rapid progression of periodontal disease in 8% of population…..characterized by yearly loss of attachment of 0.1 to 1.0 mm.</a:t>
            </a:r>
          </a:p>
          <a:p>
            <a:pPr marL="0" indent="0" algn="just">
              <a:buNone/>
            </a:pPr>
            <a:r>
              <a:rPr lang="en-IN" sz="2800" dirty="0"/>
              <a:t>					</a:t>
            </a:r>
            <a:r>
              <a:rPr lang="en-IN" sz="2800" dirty="0">
                <a:solidFill>
                  <a:srgbClr val="0070C0"/>
                </a:solidFill>
              </a:rPr>
              <a:t>- </a:t>
            </a:r>
            <a:r>
              <a:rPr lang="en-IN" sz="2800" dirty="0" err="1">
                <a:solidFill>
                  <a:srgbClr val="0070C0"/>
                </a:solidFill>
              </a:rPr>
              <a:t>Loe</a:t>
            </a:r>
            <a:r>
              <a:rPr lang="en-IN" sz="2800" dirty="0">
                <a:solidFill>
                  <a:srgbClr val="0070C0"/>
                </a:solidFill>
              </a:rPr>
              <a:t> et al. 1986</a:t>
            </a:r>
          </a:p>
          <a:p>
            <a:pPr algn="just"/>
            <a:r>
              <a:rPr lang="en-IN" sz="2800" dirty="0"/>
              <a:t>A national survey of adolescents in United States, 14 to 17yrs of age showed a prevalence of 0.13% </a:t>
            </a:r>
          </a:p>
          <a:p>
            <a:pPr marL="0" indent="0" algn="just">
              <a:buNone/>
            </a:pPr>
            <a:r>
              <a:rPr lang="en-IN" sz="2800" dirty="0"/>
              <a:t>					</a:t>
            </a:r>
            <a:r>
              <a:rPr lang="en-IN" sz="2800" dirty="0">
                <a:solidFill>
                  <a:srgbClr val="0070C0"/>
                </a:solidFill>
              </a:rPr>
              <a:t>- </a:t>
            </a:r>
            <a:r>
              <a:rPr lang="en-IN" sz="2800" dirty="0" err="1">
                <a:solidFill>
                  <a:srgbClr val="0070C0"/>
                </a:solidFill>
              </a:rPr>
              <a:t>Loe</a:t>
            </a:r>
            <a:r>
              <a:rPr lang="en-IN" sz="2800" dirty="0">
                <a:solidFill>
                  <a:srgbClr val="0070C0"/>
                </a:solidFill>
              </a:rPr>
              <a:t> et al. 1991</a:t>
            </a:r>
          </a:p>
          <a:p>
            <a:pPr algn="just"/>
            <a:r>
              <a:rPr lang="en-IN" sz="2800" dirty="0"/>
              <a:t>African </a:t>
            </a:r>
            <a:r>
              <a:rPr lang="en-IN" sz="2800" dirty="0" err="1"/>
              <a:t>americans</a:t>
            </a:r>
            <a:r>
              <a:rPr lang="en-IN" sz="2800" dirty="0"/>
              <a:t> were at much higher risk of GAP &amp; male teenagers more likely affected than female teenagers.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ETIOPATHOGENESIS </a:t>
            </a:r>
            <a:br>
              <a:rPr lang="en-US" sz="3200" b="1" dirty="0">
                <a:solidFill>
                  <a:srgbClr val="C00000"/>
                </a:solidFill>
              </a:rPr>
            </a:br>
            <a:r>
              <a:rPr lang="en-US" sz="3200" b="1" dirty="0">
                <a:solidFill>
                  <a:srgbClr val="C00000"/>
                </a:solidFill>
              </a:rPr>
              <a:t>OF AGGRESSIVE PERIODONTITIS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Microbiological factors</a:t>
            </a:r>
          </a:p>
          <a:p>
            <a:pPr marL="571500" indent="-571500">
              <a:buFont typeface="+mj-lt"/>
              <a:buAutoNum type="romanUcPeriod"/>
            </a:pP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  <a:p>
            <a:pPr marL="571500" indent="-571500">
              <a:buFont typeface="+mj-lt"/>
              <a:buAutoNum type="romanUcPeriod"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Immunologic factors</a:t>
            </a:r>
          </a:p>
          <a:p>
            <a:pPr marL="571500" indent="-571500">
              <a:buFont typeface="+mj-lt"/>
              <a:buAutoNum type="romanUcPeriod"/>
            </a:pP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  <a:p>
            <a:pPr marL="571500" indent="-571500">
              <a:buFont typeface="+mj-lt"/>
              <a:buAutoNum type="romanUcPeriod"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Genetic factors</a:t>
            </a:r>
          </a:p>
          <a:p>
            <a:pPr marL="571500" indent="-571500">
              <a:buFont typeface="+mj-lt"/>
              <a:buAutoNum type="romanUcPeriod"/>
            </a:pP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  <a:p>
            <a:pPr marL="571500" indent="-571500">
              <a:buFont typeface="+mj-lt"/>
              <a:buAutoNum type="romanUcPeriod"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Environmental factors</a:t>
            </a:r>
            <a:endParaRPr lang="en-IN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Historical background</a:t>
            </a:r>
          </a:p>
          <a:p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Definition</a:t>
            </a:r>
          </a:p>
          <a:p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Classification</a:t>
            </a:r>
          </a:p>
          <a:p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Clinical features, radiologic features, prevalence</a:t>
            </a:r>
          </a:p>
          <a:p>
            <a:r>
              <a:rPr lang="en-IN" sz="2800" dirty="0" err="1">
                <a:latin typeface="Times New Roman" pitchFamily="18" charset="0"/>
                <a:cs typeface="Times New Roman" pitchFamily="18" charset="0"/>
              </a:rPr>
              <a:t>Etiopathogenesis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Treatment </a:t>
            </a:r>
          </a:p>
          <a:p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Summary  </a:t>
            </a:r>
          </a:p>
          <a:p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Microbiological factors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/>
              <a:t>Several specific micro-organisms have been detected in AP.</a:t>
            </a:r>
          </a:p>
          <a:p>
            <a:pPr lvl="1">
              <a:lnSpc>
                <a:spcPct val="150000"/>
              </a:lnSpc>
            </a:pP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</a:rPr>
              <a:t>Aggregatibacter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</a:rPr>
              <a:t>actinomycetamcomitans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sz="2400" b="1" dirty="0" err="1"/>
              <a:t>Capnocytophaga</a:t>
            </a:r>
            <a:r>
              <a:rPr lang="en-US" sz="2400" b="1" dirty="0"/>
              <a:t> </a:t>
            </a:r>
            <a:r>
              <a:rPr lang="en-US" sz="2400" b="1" dirty="0" err="1"/>
              <a:t>spp</a:t>
            </a:r>
            <a:endParaRPr lang="en-US" sz="2400" b="1" dirty="0"/>
          </a:p>
          <a:p>
            <a:pPr lvl="1">
              <a:lnSpc>
                <a:spcPct val="150000"/>
              </a:lnSpc>
            </a:pPr>
            <a:r>
              <a:rPr lang="en-US" sz="2400" b="1" dirty="0" err="1"/>
              <a:t>Eikenella</a:t>
            </a:r>
            <a:r>
              <a:rPr lang="en-US" sz="2400" b="1" dirty="0"/>
              <a:t> </a:t>
            </a:r>
            <a:r>
              <a:rPr lang="en-US" sz="2400" b="1" dirty="0" err="1"/>
              <a:t>corrodens</a:t>
            </a:r>
            <a:endParaRPr lang="en-US" sz="2400" b="1" dirty="0"/>
          </a:p>
          <a:p>
            <a:pPr lvl="1">
              <a:lnSpc>
                <a:spcPct val="150000"/>
              </a:lnSpc>
            </a:pPr>
            <a:r>
              <a:rPr lang="en-US" sz="2400" b="1" dirty="0" err="1"/>
              <a:t>Prevotella</a:t>
            </a:r>
            <a:r>
              <a:rPr lang="en-US" sz="2400" b="1" dirty="0"/>
              <a:t> </a:t>
            </a:r>
            <a:r>
              <a:rPr lang="en-US" sz="2400" b="1" dirty="0" err="1"/>
              <a:t>intermedia</a:t>
            </a:r>
            <a:endParaRPr lang="en-US" sz="2400" b="1" dirty="0"/>
          </a:p>
          <a:p>
            <a:pPr lvl="1">
              <a:lnSpc>
                <a:spcPct val="150000"/>
              </a:lnSpc>
            </a:pPr>
            <a:r>
              <a:rPr lang="en-US" sz="2400" b="1" dirty="0"/>
              <a:t>Campylobacter rectus    </a:t>
            </a:r>
            <a:endParaRPr lang="en-IN" sz="2400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C00000"/>
                </a:solidFill>
              </a:rPr>
              <a:t>According to </a:t>
            </a:r>
            <a:r>
              <a:rPr lang="en-US" sz="2800" b="1" dirty="0" err="1">
                <a:solidFill>
                  <a:srgbClr val="C00000"/>
                </a:solidFill>
              </a:rPr>
              <a:t>Tonetti</a:t>
            </a:r>
            <a:r>
              <a:rPr lang="en-US" sz="2800" b="1" dirty="0">
                <a:solidFill>
                  <a:srgbClr val="C00000"/>
                </a:solidFill>
              </a:rPr>
              <a:t> &amp; </a:t>
            </a:r>
            <a:r>
              <a:rPr lang="en-US" sz="2800" b="1" dirty="0" err="1">
                <a:solidFill>
                  <a:srgbClr val="C00000"/>
                </a:solidFill>
              </a:rPr>
              <a:t>Mombelli</a:t>
            </a:r>
            <a:r>
              <a:rPr lang="en-US" sz="2800" b="1" dirty="0">
                <a:solidFill>
                  <a:srgbClr val="C00000"/>
                </a:solidFill>
              </a:rPr>
              <a:t> 1999…….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800" b="1" dirty="0" err="1"/>
              <a:t>Aa</a:t>
            </a:r>
            <a:r>
              <a:rPr lang="en-US" sz="2800" b="1" dirty="0"/>
              <a:t>. found in 90% of lesions characteristic of LAP. (</a:t>
            </a:r>
            <a:r>
              <a:rPr lang="en-US" sz="2800" b="1" dirty="0">
                <a:solidFill>
                  <a:srgbClr val="FF0000"/>
                </a:solidFill>
              </a:rPr>
              <a:t>Association</a:t>
            </a:r>
            <a:r>
              <a:rPr lang="en-US" sz="2800" b="1" dirty="0"/>
              <a:t>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b="1" dirty="0"/>
              <a:t>Sites with evidence of disease progression showed elevated levels of </a:t>
            </a:r>
            <a:r>
              <a:rPr lang="en-US" sz="2800" b="1" dirty="0" err="1"/>
              <a:t>Aa</a:t>
            </a:r>
            <a:r>
              <a:rPr lang="en-US" sz="2800" b="1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b="1" dirty="0"/>
              <a:t>Patients have significantly elevated serum antibody titers to </a:t>
            </a:r>
            <a:r>
              <a:rPr lang="en-US" sz="2800" b="1" dirty="0" err="1"/>
              <a:t>Aa</a:t>
            </a:r>
            <a:r>
              <a:rPr lang="en-US" sz="2800" b="1" dirty="0"/>
              <a:t>. (</a:t>
            </a:r>
            <a:r>
              <a:rPr lang="en-US" sz="2800" b="1" dirty="0">
                <a:solidFill>
                  <a:srgbClr val="FF0000"/>
                </a:solidFill>
              </a:rPr>
              <a:t>Host Response</a:t>
            </a:r>
            <a:r>
              <a:rPr lang="en-US" sz="2800" b="1" dirty="0"/>
              <a:t>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b="1" dirty="0" err="1"/>
              <a:t>Correaltion</a:t>
            </a:r>
            <a:r>
              <a:rPr lang="en-US" sz="2800" b="1" dirty="0"/>
              <a:t> between reduction of </a:t>
            </a:r>
            <a:r>
              <a:rPr lang="en-US" sz="2800" b="1" dirty="0" err="1"/>
              <a:t>Aa</a:t>
            </a:r>
            <a:r>
              <a:rPr lang="en-US" sz="2800" b="1" dirty="0"/>
              <a:t> load &amp; successful clinical response. (</a:t>
            </a:r>
            <a:r>
              <a:rPr lang="en-US" sz="2800" b="1" dirty="0">
                <a:solidFill>
                  <a:srgbClr val="FF0000"/>
                </a:solidFill>
              </a:rPr>
              <a:t>Elimination</a:t>
            </a:r>
            <a:r>
              <a:rPr lang="en-US" sz="2800" b="1" dirty="0"/>
              <a:t>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b="1" dirty="0" err="1"/>
              <a:t>Aa</a:t>
            </a:r>
            <a:r>
              <a:rPr lang="en-US" sz="2800" b="1" dirty="0"/>
              <a:t>. produces a number of virulence factors……contribute to disease progression. (</a:t>
            </a:r>
            <a:r>
              <a:rPr lang="en-US" sz="2800" b="1" dirty="0">
                <a:solidFill>
                  <a:srgbClr val="FF0000"/>
                </a:solidFill>
              </a:rPr>
              <a:t>Virulence Factors</a:t>
            </a:r>
            <a:r>
              <a:rPr lang="en-US" sz="2800" b="1" dirty="0"/>
              <a:t>)</a:t>
            </a:r>
            <a:endParaRPr lang="en-IN" sz="2800" b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rgbClr val="FF0000"/>
                </a:solidFill>
              </a:rPr>
              <a:t>CONTROVERSY........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b="1" dirty="0" err="1"/>
              <a:t>Aa</a:t>
            </a:r>
            <a:r>
              <a:rPr lang="en-IN" sz="2800" b="1" dirty="0"/>
              <a:t>. could be detected in </a:t>
            </a:r>
            <a:r>
              <a:rPr lang="en-IN" sz="2800" b="1" dirty="0" err="1"/>
              <a:t>subgingival</a:t>
            </a:r>
            <a:r>
              <a:rPr lang="en-IN" sz="2800" b="1" dirty="0"/>
              <a:t> plaque samples from sites with and without disease.</a:t>
            </a:r>
          </a:p>
          <a:p>
            <a:pPr algn="just">
              <a:lnSpc>
                <a:spcPct val="150000"/>
              </a:lnSpc>
            </a:pPr>
            <a:r>
              <a:rPr lang="en-IN" sz="2800" b="1" dirty="0"/>
              <a:t>There were patients with LAP who apparently neither showed presence of </a:t>
            </a:r>
            <a:r>
              <a:rPr lang="en-IN" sz="2800" b="1" dirty="0" err="1"/>
              <a:t>A.a</a:t>
            </a:r>
            <a:r>
              <a:rPr lang="en-IN" sz="2800" b="1" dirty="0"/>
              <a:t>. in the oral flora nor had elevated antibody </a:t>
            </a:r>
            <a:r>
              <a:rPr lang="en-IN" sz="2800" b="1" dirty="0" err="1"/>
              <a:t>titers</a:t>
            </a:r>
            <a:r>
              <a:rPr lang="en-IN" sz="2800" b="1" dirty="0"/>
              <a:t> to the organism.</a:t>
            </a:r>
          </a:p>
          <a:p>
            <a:pPr algn="just">
              <a:lnSpc>
                <a:spcPct val="150000"/>
              </a:lnSpc>
              <a:buNone/>
            </a:pPr>
            <a:r>
              <a:rPr lang="en-IN" sz="2800" b="1" dirty="0"/>
              <a:t>			- </a:t>
            </a:r>
            <a:r>
              <a:rPr lang="en-IN" sz="2800" b="1" dirty="0" err="1">
                <a:solidFill>
                  <a:srgbClr val="0070C0"/>
                </a:solidFill>
              </a:rPr>
              <a:t>Loesche</a:t>
            </a:r>
            <a:r>
              <a:rPr lang="en-IN" sz="2800" b="1" dirty="0">
                <a:solidFill>
                  <a:srgbClr val="0070C0"/>
                </a:solidFill>
              </a:rPr>
              <a:t> et al.1985; Moore 1987.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err="1">
                <a:solidFill>
                  <a:srgbClr val="C00000"/>
                </a:solidFill>
              </a:rPr>
              <a:t>Aggregatibacter</a:t>
            </a:r>
            <a:r>
              <a:rPr lang="en-US" sz="2800" b="1" dirty="0">
                <a:solidFill>
                  <a:srgbClr val="C00000"/>
                </a:solidFill>
              </a:rPr>
              <a:t> (</a:t>
            </a:r>
            <a:r>
              <a:rPr lang="en-US" sz="2800" b="1" dirty="0" err="1">
                <a:solidFill>
                  <a:srgbClr val="C00000"/>
                </a:solidFill>
              </a:rPr>
              <a:t>actinobacillus</a:t>
            </a:r>
            <a:r>
              <a:rPr lang="en-US" sz="2800" b="1" dirty="0">
                <a:solidFill>
                  <a:srgbClr val="C00000"/>
                </a:solidFill>
              </a:rPr>
              <a:t>) </a:t>
            </a:r>
            <a:r>
              <a:rPr lang="en-US" sz="2800" b="1" dirty="0" err="1">
                <a:solidFill>
                  <a:srgbClr val="C00000"/>
                </a:solidFill>
              </a:rPr>
              <a:t>actinomycetemcomitans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800" dirty="0"/>
              <a:t>Gram negative facultative non motile rod. </a:t>
            </a:r>
          </a:p>
          <a:p>
            <a:pPr algn="just">
              <a:lnSpc>
                <a:spcPct val="150000"/>
              </a:lnSpc>
            </a:pPr>
            <a:r>
              <a:rPr lang="en-US" sz="2800" dirty="0"/>
              <a:t>First described</a:t>
            </a:r>
            <a:r>
              <a:rPr lang="en-US" sz="2800" baseline="30000" dirty="0"/>
              <a:t> </a:t>
            </a:r>
            <a:r>
              <a:rPr lang="en-US" sz="2800" dirty="0"/>
              <a:t>by </a:t>
            </a:r>
            <a:r>
              <a:rPr lang="en-US" sz="2800" dirty="0">
                <a:solidFill>
                  <a:srgbClr val="0070C0"/>
                </a:solidFill>
              </a:rPr>
              <a:t>Klinger (1912) </a:t>
            </a:r>
          </a:p>
          <a:p>
            <a:pPr algn="just">
              <a:lnSpc>
                <a:spcPct val="150000"/>
              </a:lnSpc>
            </a:pPr>
            <a:r>
              <a:rPr lang="en-US" sz="2800" dirty="0"/>
              <a:t>reclassified</a:t>
            </a:r>
            <a:r>
              <a:rPr lang="en-US" sz="2800" baseline="30000" dirty="0"/>
              <a:t> </a:t>
            </a:r>
            <a:r>
              <a:rPr lang="en-US" sz="2800" dirty="0"/>
              <a:t>as </a:t>
            </a:r>
            <a:r>
              <a:rPr lang="en-US" sz="2800" i="1" dirty="0" err="1">
                <a:solidFill>
                  <a:srgbClr val="FF0000"/>
                </a:solidFill>
              </a:rPr>
              <a:t>Actinobacillus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i="1" dirty="0" err="1">
                <a:solidFill>
                  <a:srgbClr val="FF0000"/>
                </a:solidFill>
              </a:rPr>
              <a:t>actinomycetemcomitans</a:t>
            </a:r>
            <a:r>
              <a:rPr lang="en-US" sz="2800" dirty="0">
                <a:solidFill>
                  <a:srgbClr val="FF0000"/>
                </a:solidFill>
              </a:rPr>
              <a:t>  </a:t>
            </a:r>
            <a:r>
              <a:rPr lang="en-US" sz="2800" dirty="0"/>
              <a:t>by </a:t>
            </a:r>
            <a:r>
              <a:rPr lang="en-US" sz="2800" dirty="0" err="1">
                <a:solidFill>
                  <a:srgbClr val="0070C0"/>
                </a:solidFill>
              </a:rPr>
              <a:t>Topley</a:t>
            </a:r>
            <a:r>
              <a:rPr lang="en-US" sz="2800" dirty="0">
                <a:solidFill>
                  <a:srgbClr val="0070C0"/>
                </a:solidFill>
              </a:rPr>
              <a:t> &amp; Wilson</a:t>
            </a:r>
            <a:r>
              <a:rPr lang="en-US" sz="2800" baseline="30000" dirty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rgbClr val="0070C0"/>
                </a:solidFill>
              </a:rPr>
              <a:t>(1929).</a:t>
            </a:r>
          </a:p>
          <a:p>
            <a:pPr algn="just">
              <a:lnSpc>
                <a:spcPct val="150000"/>
              </a:lnSpc>
            </a:pPr>
            <a:r>
              <a:rPr lang="en-IN" sz="2800" dirty="0" err="1">
                <a:solidFill>
                  <a:srgbClr val="0070C0"/>
                </a:solidFill>
              </a:rPr>
              <a:t>Lauriston</a:t>
            </a:r>
            <a:r>
              <a:rPr lang="en-IN" sz="2800" dirty="0">
                <a:solidFill>
                  <a:srgbClr val="0070C0"/>
                </a:solidFill>
              </a:rPr>
              <a:t> and </a:t>
            </a:r>
            <a:r>
              <a:rPr lang="en-IN" sz="2800" dirty="0" err="1">
                <a:solidFill>
                  <a:srgbClr val="0070C0"/>
                </a:solidFill>
              </a:rPr>
              <a:t>Kilian</a:t>
            </a:r>
            <a:r>
              <a:rPr lang="en-IN" sz="2800" dirty="0">
                <a:solidFill>
                  <a:srgbClr val="0070C0"/>
                </a:solidFill>
              </a:rPr>
              <a:t> </a:t>
            </a:r>
            <a:r>
              <a:rPr lang="en-IN" sz="2800" dirty="0"/>
              <a:t>suggesting the new</a:t>
            </a:r>
            <a:r>
              <a:rPr lang="en-IN" sz="2800" dirty="0">
                <a:solidFill>
                  <a:srgbClr val="FFFF00"/>
                </a:solidFill>
              </a:rPr>
              <a:t> </a:t>
            </a:r>
            <a:r>
              <a:rPr lang="en-IN" sz="2800" dirty="0"/>
              <a:t>genus</a:t>
            </a:r>
            <a:r>
              <a:rPr lang="en-IN" sz="2800" dirty="0">
                <a:solidFill>
                  <a:schemeClr val="bg1"/>
                </a:solidFill>
              </a:rPr>
              <a:t> </a:t>
            </a:r>
            <a:r>
              <a:rPr lang="en-IN" sz="2800" i="1" dirty="0" err="1">
                <a:solidFill>
                  <a:srgbClr val="FF0000"/>
                </a:solidFill>
              </a:rPr>
              <a:t>Aggregatibacter</a:t>
            </a:r>
            <a:r>
              <a:rPr lang="en-IN" sz="2800" i="1" dirty="0"/>
              <a:t> </a:t>
            </a:r>
            <a:r>
              <a:rPr lang="en-IN" sz="2800" dirty="0"/>
              <a:t>for them.</a:t>
            </a:r>
          </a:p>
        </p:txBody>
      </p:sp>
      <p:pic>
        <p:nvPicPr>
          <p:cNvPr id="4" name="Picture 2" descr="D:\STUDY MATERIAL\BOOKS\perio books\a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876256" y="620688"/>
            <a:ext cx="2021220" cy="190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solidFill>
                  <a:srgbClr val="7030A0"/>
                </a:solidFill>
              </a:rPr>
              <a:t>VIRULENCE FACTORS.....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i="1" u="sng" dirty="0" err="1">
                <a:solidFill>
                  <a:srgbClr val="FF0000"/>
                </a:solidFill>
              </a:rPr>
              <a:t>Leukotoxin</a:t>
            </a:r>
            <a:r>
              <a:rPr lang="en-US" sz="2400" b="1" i="1" u="sng" dirty="0">
                <a:solidFill>
                  <a:srgbClr val="FF0000"/>
                </a:solidFill>
              </a:rPr>
              <a:t>: </a:t>
            </a:r>
            <a:r>
              <a:rPr lang="en-US" sz="2400" b="1" dirty="0"/>
              <a:t>destroys human PMN’s and macrophages.</a:t>
            </a:r>
          </a:p>
          <a:p>
            <a:pPr algn="just">
              <a:lnSpc>
                <a:spcPct val="150000"/>
              </a:lnSpc>
            </a:pPr>
            <a:r>
              <a:rPr lang="en-US" sz="2400" b="1" i="1" u="sng" dirty="0" err="1">
                <a:solidFill>
                  <a:srgbClr val="FF0000"/>
                </a:solidFill>
              </a:rPr>
              <a:t>Endotoxin</a:t>
            </a:r>
            <a:r>
              <a:rPr lang="en-US" sz="2400" b="1" i="1" u="sng" dirty="0">
                <a:solidFill>
                  <a:srgbClr val="FF0000"/>
                </a:solidFill>
              </a:rPr>
              <a:t>: </a:t>
            </a:r>
            <a:r>
              <a:rPr lang="en-US" sz="2400" b="1" dirty="0"/>
              <a:t>activates host cells to secrete inflammatory mediators(PGs, IL-1</a:t>
            </a:r>
            <a:r>
              <a:rPr lang="el-GR" sz="2400" b="1" dirty="0"/>
              <a:t>β</a:t>
            </a:r>
            <a:r>
              <a:rPr lang="en-US" sz="2400" b="1" dirty="0"/>
              <a:t>, TNF</a:t>
            </a:r>
            <a:r>
              <a:rPr lang="el-GR" sz="2400" b="1" dirty="0"/>
              <a:t>α</a:t>
            </a:r>
            <a:r>
              <a:rPr lang="en-US" sz="2400" b="1" dirty="0"/>
              <a:t>) .</a:t>
            </a:r>
          </a:p>
          <a:p>
            <a:pPr algn="just">
              <a:lnSpc>
                <a:spcPct val="150000"/>
              </a:lnSpc>
            </a:pPr>
            <a:r>
              <a:rPr lang="en-US" sz="2400" b="1" i="1" u="sng" dirty="0" err="1">
                <a:solidFill>
                  <a:srgbClr val="FF0000"/>
                </a:solidFill>
              </a:rPr>
              <a:t>Bacteriocin</a:t>
            </a:r>
            <a:r>
              <a:rPr lang="en-US" sz="2400" b="1" i="1" u="sng" dirty="0">
                <a:solidFill>
                  <a:srgbClr val="FF0000"/>
                </a:solidFill>
              </a:rPr>
              <a:t>: </a:t>
            </a:r>
            <a:r>
              <a:rPr lang="en-US" sz="2400" b="1" dirty="0"/>
              <a:t>may inhibit growth of </a:t>
            </a:r>
            <a:r>
              <a:rPr lang="en-US" sz="2400" b="1" dirty="0" err="1"/>
              <a:t>benefecial</a:t>
            </a:r>
            <a:r>
              <a:rPr lang="en-US" sz="2400" b="1" dirty="0"/>
              <a:t> species.</a:t>
            </a:r>
          </a:p>
          <a:p>
            <a:pPr algn="just">
              <a:lnSpc>
                <a:spcPct val="150000"/>
              </a:lnSpc>
            </a:pPr>
            <a:r>
              <a:rPr lang="en-US" sz="2400" b="1" i="1" u="sng" dirty="0">
                <a:solidFill>
                  <a:srgbClr val="FF0000"/>
                </a:solidFill>
              </a:rPr>
              <a:t>Immunosuppressive factors: </a:t>
            </a:r>
            <a:r>
              <a:rPr lang="en-US" sz="2400" b="1" dirty="0"/>
              <a:t>may inhibit </a:t>
            </a:r>
            <a:r>
              <a:rPr lang="en-US" sz="2400" b="1" dirty="0" err="1"/>
              <a:t>IgG</a:t>
            </a:r>
            <a:r>
              <a:rPr lang="en-US" sz="2400" b="1" dirty="0"/>
              <a:t> and </a:t>
            </a:r>
            <a:r>
              <a:rPr lang="en-US" sz="2400" b="1" dirty="0" err="1"/>
              <a:t>IgM</a:t>
            </a:r>
            <a:r>
              <a:rPr lang="en-US" sz="2400" b="1" dirty="0"/>
              <a:t> production.</a:t>
            </a:r>
          </a:p>
          <a:p>
            <a:pPr algn="just">
              <a:lnSpc>
                <a:spcPct val="150000"/>
              </a:lnSpc>
            </a:pPr>
            <a:r>
              <a:rPr lang="en-US" sz="2400" b="1" i="1" u="sng" dirty="0" err="1">
                <a:solidFill>
                  <a:srgbClr val="FF0000"/>
                </a:solidFill>
              </a:rPr>
              <a:t>Collagenases</a:t>
            </a:r>
            <a:r>
              <a:rPr lang="en-US" sz="2400" b="1" i="1" u="sng" dirty="0">
                <a:solidFill>
                  <a:srgbClr val="FF0000"/>
                </a:solidFill>
              </a:rPr>
              <a:t>: </a:t>
            </a:r>
            <a:r>
              <a:rPr lang="en-US" sz="2400" b="1" dirty="0"/>
              <a:t>cause degradation of collagen.</a:t>
            </a:r>
          </a:p>
          <a:p>
            <a:pPr algn="just">
              <a:lnSpc>
                <a:spcPct val="150000"/>
              </a:lnSpc>
            </a:pPr>
            <a:r>
              <a:rPr lang="en-US" sz="2400" b="1" i="1" u="sng" dirty="0" err="1">
                <a:solidFill>
                  <a:srgbClr val="FF0000"/>
                </a:solidFill>
              </a:rPr>
              <a:t>Chemotactic</a:t>
            </a:r>
            <a:r>
              <a:rPr lang="en-US" sz="2400" b="1" i="1" u="sng" dirty="0">
                <a:solidFill>
                  <a:srgbClr val="FF0000"/>
                </a:solidFill>
              </a:rPr>
              <a:t> inhibition factor: </a:t>
            </a:r>
            <a:r>
              <a:rPr lang="en-US" sz="2400" b="1" dirty="0"/>
              <a:t>may inhibit </a:t>
            </a:r>
            <a:r>
              <a:rPr lang="en-US" sz="2400" b="1" dirty="0" err="1"/>
              <a:t>neutrophil</a:t>
            </a:r>
            <a:r>
              <a:rPr lang="en-US" sz="2400" b="1" dirty="0"/>
              <a:t> </a:t>
            </a:r>
            <a:r>
              <a:rPr lang="en-US" sz="2400" b="1" dirty="0" err="1"/>
              <a:t>chemotaxis</a:t>
            </a:r>
            <a:r>
              <a:rPr lang="en-US" sz="2400" dirty="0"/>
              <a:t>.</a:t>
            </a:r>
            <a:endParaRPr lang="en-IN" sz="2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II. IMMUNOLOGIC FACTORS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400" dirty="0"/>
              <a:t>PMNs of some LAP and GAP patients present decreased migration and antibacterial functions.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400" dirty="0"/>
              <a:t>PMN abnormalities in LAP patients…….result of a hyper-inflammatory state resulting in the presence of pro-inflammatory cytokines in the serum of some AP patients.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/>
              <a:t>Approx. 75% of patients with LAP ……..dysfunctional </a:t>
            </a:r>
            <a:r>
              <a:rPr lang="en-US" sz="2400" dirty="0" err="1"/>
              <a:t>neutrophils</a:t>
            </a:r>
            <a:r>
              <a:rPr lang="en-US" sz="2400" dirty="0"/>
              <a:t>……..decreased expression of G-protein coupled receptors.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III. GENETIC FACTORS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/>
              <a:t>AP aggregates in families.				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/>
              <a:t>The localized &amp; generalized forms frequently occur in the same families.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/>
              <a:t>Various forms of AP occur in same individuals sequentially.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/>
              <a:t>Suggesting common genetic risk factors for the </a:t>
            </a:r>
            <a:r>
              <a:rPr lang="en-IN" sz="2800" dirty="0" err="1"/>
              <a:t>subforms</a:t>
            </a:r>
            <a:r>
              <a:rPr lang="en-IN" sz="2800" dirty="0"/>
              <a:t> of AP.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III. ENVIRONMENTAL FACTORS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/>
              <a:t> The amount and duration of smoking are important variables that can influence the extent of destruction seen in young individuals.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/>
              <a:t>Patients with GAP who smoke have more affected teeth and more loss of clinical attachment than </a:t>
            </a:r>
            <a:r>
              <a:rPr lang="en-IN" sz="2800" dirty="0" err="1"/>
              <a:t>nonsmoking</a:t>
            </a:r>
            <a:r>
              <a:rPr lang="en-IN" sz="2800" dirty="0"/>
              <a:t> patients with GAP.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TREATMENT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/>
              <a:t> </a:t>
            </a:r>
            <a:r>
              <a:rPr lang="en-IN" sz="2800" dirty="0">
                <a:solidFill>
                  <a:srgbClr val="7030A0"/>
                </a:solidFill>
              </a:rPr>
              <a:t>Successful treatment of </a:t>
            </a:r>
            <a:r>
              <a:rPr lang="en-IN" sz="2800" dirty="0" err="1">
                <a:solidFill>
                  <a:srgbClr val="7030A0"/>
                </a:solidFill>
              </a:rPr>
              <a:t>AgP</a:t>
            </a:r>
            <a:r>
              <a:rPr lang="en-IN" sz="2800" dirty="0">
                <a:solidFill>
                  <a:srgbClr val="7030A0"/>
                </a:solidFill>
              </a:rPr>
              <a:t> is considered to be dependent on: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dirty="0"/>
              <a:t> Early diagnosis, 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dirty="0"/>
              <a:t>Directing therapy towards elimination or suppression of the infecting microorganisms and 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dirty="0"/>
              <a:t>Providing an environment conducive to long-term maintenance.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rgbClr val="C00000"/>
                </a:solidFill>
              </a:rPr>
              <a:t>Therapeutic modalities….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400" dirty="0">
                <a:solidFill>
                  <a:srgbClr val="7030A0"/>
                </a:solidFill>
              </a:rPr>
              <a:t>To alter or eliminate the microbial </a:t>
            </a:r>
            <a:r>
              <a:rPr lang="en-IN" sz="2400" dirty="0" err="1">
                <a:solidFill>
                  <a:srgbClr val="7030A0"/>
                </a:solidFill>
              </a:rPr>
              <a:t>etiology</a:t>
            </a:r>
            <a:r>
              <a:rPr lang="en-IN" sz="2400" dirty="0">
                <a:solidFill>
                  <a:srgbClr val="7030A0"/>
                </a:solidFill>
              </a:rPr>
              <a:t> and  contributing risk  factors for </a:t>
            </a:r>
            <a:r>
              <a:rPr lang="en-IN" sz="2400" dirty="0" err="1">
                <a:solidFill>
                  <a:srgbClr val="7030A0"/>
                </a:solidFill>
              </a:rPr>
              <a:t>periodontitis</a:t>
            </a:r>
            <a:r>
              <a:rPr lang="en-IN" sz="2400" dirty="0">
                <a:solidFill>
                  <a:srgbClr val="7030A0"/>
                </a:solidFill>
              </a:rPr>
              <a:t>. 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400" dirty="0">
                <a:solidFill>
                  <a:srgbClr val="7030A0"/>
                </a:solidFill>
              </a:rPr>
              <a:t> Arrest/slowdown the progression of disease.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400" dirty="0">
                <a:solidFill>
                  <a:srgbClr val="7030A0"/>
                </a:solidFill>
              </a:rPr>
              <a:t> Preserving  the dentition in comfort, function, and appropriate  </a:t>
            </a:r>
            <a:r>
              <a:rPr lang="en-IN" sz="2400" dirty="0" err="1">
                <a:solidFill>
                  <a:srgbClr val="7030A0"/>
                </a:solidFill>
              </a:rPr>
              <a:t>esthetics</a:t>
            </a:r>
            <a:r>
              <a:rPr lang="en-IN" sz="2400" dirty="0">
                <a:solidFill>
                  <a:srgbClr val="7030A0"/>
                </a:solidFill>
              </a:rPr>
              <a:t> and to  prevent the recurrence of disease.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400" dirty="0">
                <a:solidFill>
                  <a:srgbClr val="7030A0"/>
                </a:solidFill>
              </a:rPr>
              <a:t> Regeneration of the periodontal attachment   apparatus.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2800" dirty="0"/>
              <a:t>		The 1999 International Workshop for the Classification of the Periodontal Diseases organized by the AAP classified </a:t>
            </a:r>
            <a:r>
              <a:rPr lang="en-US" sz="2800" dirty="0" err="1"/>
              <a:t>periodontitis</a:t>
            </a:r>
            <a:r>
              <a:rPr lang="en-US" sz="2800" dirty="0"/>
              <a:t> into following categories: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/>
              <a:t>Chronic </a:t>
            </a:r>
            <a:r>
              <a:rPr lang="en-US" dirty="0" err="1"/>
              <a:t>Periodontitis</a:t>
            </a:r>
            <a:endParaRPr lang="en-US" dirty="0"/>
          </a:p>
          <a:p>
            <a:pPr marL="971550" lvl="1" indent="-514350">
              <a:buFont typeface="+mj-lt"/>
              <a:buAutoNum type="alphaUcPeriod"/>
            </a:pPr>
            <a:r>
              <a:rPr lang="en-US" b="1" dirty="0">
                <a:solidFill>
                  <a:srgbClr val="C00000"/>
                </a:solidFill>
              </a:rPr>
              <a:t>Aggressive </a:t>
            </a:r>
            <a:r>
              <a:rPr lang="en-US" b="1" dirty="0" err="1">
                <a:solidFill>
                  <a:srgbClr val="C00000"/>
                </a:solidFill>
              </a:rPr>
              <a:t>Periodontitis</a:t>
            </a:r>
            <a:endParaRPr lang="en-US" b="1" dirty="0">
              <a:solidFill>
                <a:srgbClr val="C00000"/>
              </a:solidFill>
            </a:endParaRPr>
          </a:p>
          <a:p>
            <a:pPr marL="971550" lvl="1" indent="-514350">
              <a:buFont typeface="+mj-lt"/>
              <a:buAutoNum type="alphaUcPeriod"/>
            </a:pPr>
            <a:r>
              <a:rPr lang="en-US" dirty="0" err="1"/>
              <a:t>Periodontitis</a:t>
            </a:r>
            <a:r>
              <a:rPr lang="en-US" dirty="0"/>
              <a:t> as a Manifestation of Systemic Diseases.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N" sz="3200" b="1" dirty="0">
                <a:solidFill>
                  <a:srgbClr val="FF0000"/>
                </a:solidFill>
              </a:rPr>
              <a:t>Conventional periodontal therapy....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en-US" dirty="0"/>
              <a:t>Patient education</a:t>
            </a:r>
          </a:p>
          <a:p>
            <a:pPr marL="457200" indent="-457200">
              <a:buFont typeface="Wingdings" pitchFamily="2" charset="2"/>
              <a:buChar char="ü"/>
            </a:pPr>
            <a:endParaRPr lang="en-US" dirty="0"/>
          </a:p>
          <a:p>
            <a:pPr marL="457200" indent="-457200">
              <a:buFont typeface="Wingdings" pitchFamily="2" charset="2"/>
              <a:buChar char="ü"/>
            </a:pPr>
            <a:r>
              <a:rPr lang="en-US" dirty="0"/>
              <a:t>Oral hygiene improvement</a:t>
            </a:r>
          </a:p>
          <a:p>
            <a:pPr marL="457200" indent="-457200">
              <a:buFont typeface="Wingdings" pitchFamily="2" charset="2"/>
              <a:buChar char="ü"/>
            </a:pPr>
            <a:endParaRPr lang="en-US" dirty="0"/>
          </a:p>
          <a:p>
            <a:pPr marL="457200" indent="-457200">
              <a:buFont typeface="Wingdings" pitchFamily="2" charset="2"/>
              <a:buChar char="ü"/>
            </a:pPr>
            <a:r>
              <a:rPr lang="en-US" dirty="0"/>
              <a:t>Scaling &amp; root </a:t>
            </a:r>
            <a:r>
              <a:rPr lang="en-US" dirty="0" err="1"/>
              <a:t>planing</a:t>
            </a:r>
            <a:endParaRPr lang="en-US" dirty="0"/>
          </a:p>
          <a:p>
            <a:pPr marL="457200" indent="-457200">
              <a:buFont typeface="Wingdings" pitchFamily="2" charset="2"/>
              <a:buChar char="ü"/>
            </a:pPr>
            <a:endParaRPr lang="en-US" dirty="0"/>
          </a:p>
          <a:p>
            <a:pPr marL="457200" indent="-457200">
              <a:buFont typeface="Wingdings" pitchFamily="2" charset="2"/>
              <a:buChar char="ü"/>
            </a:pPr>
            <a:r>
              <a:rPr lang="en-US" dirty="0"/>
              <a:t>Regular recall maintenance</a:t>
            </a:r>
          </a:p>
          <a:p>
            <a:pPr marL="457200" indent="-457200">
              <a:buFont typeface="Wingdings" pitchFamily="2" charset="2"/>
              <a:buChar char="ü"/>
            </a:pPr>
            <a:endParaRPr lang="en-US" dirty="0"/>
          </a:p>
          <a:p>
            <a:pPr marL="457200" indent="-457200">
              <a:buFont typeface="Wingdings" pitchFamily="2" charset="2"/>
              <a:buChar char="ü"/>
            </a:pPr>
            <a:r>
              <a:rPr lang="en-US" dirty="0"/>
              <a:t>May or may not include flap surgery</a:t>
            </a:r>
            <a:endParaRPr lang="en-IN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N" sz="3200" b="1" dirty="0">
                <a:solidFill>
                  <a:srgbClr val="FF0000"/>
                </a:solidFill>
              </a:rPr>
              <a:t>Surgical periodontal therapy....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/>
              <a:t>Treatment of deep periodontal pockets &amp; bone loss may be done via surgical approach.</a:t>
            </a:r>
          </a:p>
          <a:p>
            <a:pPr algn="just">
              <a:lnSpc>
                <a:spcPct val="150000"/>
              </a:lnSpc>
            </a:pPr>
            <a:r>
              <a:rPr lang="en-US" sz="2800" dirty="0"/>
              <a:t>Surgery may be</a:t>
            </a:r>
          </a:p>
          <a:p>
            <a:pPr marL="914400" lvl="1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>
                <a:solidFill>
                  <a:srgbClr val="0070C0"/>
                </a:solidFill>
              </a:rPr>
              <a:t>Purely </a:t>
            </a:r>
            <a:r>
              <a:rPr lang="en-US" b="1" dirty="0" err="1">
                <a:solidFill>
                  <a:srgbClr val="0070C0"/>
                </a:solidFill>
              </a:rPr>
              <a:t>resective</a:t>
            </a:r>
            <a:endParaRPr lang="en-US" b="1" dirty="0">
              <a:solidFill>
                <a:srgbClr val="0070C0"/>
              </a:solidFill>
            </a:endParaRPr>
          </a:p>
          <a:p>
            <a:pPr marL="914400" lvl="1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>
                <a:solidFill>
                  <a:srgbClr val="0070C0"/>
                </a:solidFill>
              </a:rPr>
              <a:t>Regenerative</a:t>
            </a:r>
          </a:p>
          <a:p>
            <a:pPr marL="914400" lvl="1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>
                <a:solidFill>
                  <a:srgbClr val="0070C0"/>
                </a:solidFill>
              </a:rPr>
              <a:t>Combination of above.</a:t>
            </a:r>
            <a:endParaRPr lang="en-IN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N" sz="3200" b="1" dirty="0">
                <a:solidFill>
                  <a:srgbClr val="FF0000"/>
                </a:solidFill>
              </a:rPr>
              <a:t>Antimicrobial therapy......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IN" sz="2400" dirty="0"/>
              <a:t>The presence of </a:t>
            </a:r>
            <a:r>
              <a:rPr lang="en-IN" sz="2400" dirty="0" err="1"/>
              <a:t>Aa</a:t>
            </a:r>
            <a:r>
              <a:rPr lang="en-IN" sz="2400" dirty="0"/>
              <a:t>. has been implicated as reason that </a:t>
            </a:r>
            <a:r>
              <a:rPr lang="en-IN" sz="2400" dirty="0" err="1"/>
              <a:t>AgP</a:t>
            </a:r>
            <a:r>
              <a:rPr lang="en-IN" sz="2400" dirty="0"/>
              <a:t> does not respond to conventional treatment.</a:t>
            </a:r>
          </a:p>
          <a:p>
            <a:pPr algn="just">
              <a:lnSpc>
                <a:spcPct val="150000"/>
              </a:lnSpc>
            </a:pPr>
            <a:r>
              <a:rPr lang="en-IN" sz="2400" dirty="0"/>
              <a:t>Reason…….capacity of the cell to penetrate tissues…..</a:t>
            </a:r>
            <a:r>
              <a:rPr lang="en-IN" sz="2400" dirty="0" err="1"/>
              <a:t>reinfect</a:t>
            </a:r>
            <a:r>
              <a:rPr lang="en-IN" sz="2400" dirty="0"/>
              <a:t> the pocket after conventional therapy.</a:t>
            </a:r>
          </a:p>
          <a:p>
            <a:pPr algn="just">
              <a:lnSpc>
                <a:spcPct val="150000"/>
              </a:lnSpc>
            </a:pPr>
            <a:r>
              <a:rPr lang="en-IN" sz="2400" dirty="0"/>
              <a:t>Thus, the use of antibiotics was thought to be necessary to eliminate pathogenic bacteria from the tissues.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N" sz="3200" b="1" dirty="0">
                <a:solidFill>
                  <a:srgbClr val="FF0000"/>
                </a:solidFill>
              </a:rPr>
              <a:t>Antimicrobial therapy......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Mainly Tetracycline(250 mg four times daily for 14 days every 8 weeks) &amp; its derivatives are used.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Systemic Antibiotics should only be administered as an adjunct to mechanical debridement.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/>
              <a:t>Mechanical therapy + Meticulous oral hygiene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/>
              <a:t>Clinically re-assessed after 4-6 wks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/>
              <a:t>Decision made to gain to deep lesions(surgery) &amp; Antibiotic selection depending on culture sensitivity tests.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FULL MOUTH DISINFECTION</a:t>
            </a:r>
            <a:endParaRPr lang="en-IN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sz="2800" b="1" dirty="0" err="1">
                <a:solidFill>
                  <a:srgbClr val="00B0F0"/>
                </a:solidFill>
                <a:latin typeface="+mn-lt"/>
              </a:rPr>
              <a:t>Quirynen</a:t>
            </a:r>
            <a:r>
              <a:rPr lang="en-US" sz="2800" b="1" dirty="0">
                <a:solidFill>
                  <a:srgbClr val="00B0F0"/>
                </a:solidFill>
                <a:latin typeface="+mn-lt"/>
              </a:rPr>
              <a:t> et al in 1995 …..</a:t>
            </a:r>
          </a:p>
          <a:p>
            <a:pPr algn="just"/>
            <a:endParaRPr lang="en-US" sz="2800" dirty="0">
              <a:solidFill>
                <a:schemeClr val="bg1"/>
              </a:solidFill>
              <a:latin typeface="+mn-lt"/>
            </a:endParaRPr>
          </a:p>
          <a:p>
            <a:pPr algn="just"/>
            <a:r>
              <a:rPr lang="en-US" sz="2800" dirty="0">
                <a:latin typeface="+mn-lt"/>
              </a:rPr>
              <a:t>Consists of: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dirty="0"/>
              <a:t>Full mouth debridement in 2 appointments within 24 hrs.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dirty="0"/>
              <a:t>Brushing of tongue for 1 min with 1% CHX gel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dirty="0"/>
              <a:t>Rinsing of mouth for 2 </a:t>
            </a:r>
            <a:r>
              <a:rPr lang="en-US" dirty="0" err="1"/>
              <a:t>mins</a:t>
            </a:r>
            <a:r>
              <a:rPr lang="en-US" dirty="0"/>
              <a:t> with 0.2% CHX soln.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dirty="0"/>
              <a:t>Irrigation of periodontal pockets with 1% CHX soln</a:t>
            </a:r>
            <a:r>
              <a:rPr lang="en-US" dirty="0">
                <a:latin typeface="+mn-lt"/>
              </a:rPr>
              <a:t>.</a:t>
            </a:r>
            <a:endParaRPr lang="en-IN" dirty="0">
              <a:latin typeface="+mn-lt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rgbClr val="FF0000"/>
                </a:solidFill>
              </a:rPr>
              <a:t>HOST MODULATION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latin typeface="+mn-lt"/>
              </a:rPr>
              <a:t>A novel approach in the treatment of aggressive </a:t>
            </a:r>
            <a:r>
              <a:rPr lang="en-US" sz="2800" dirty="0" err="1">
                <a:latin typeface="+mn-lt"/>
              </a:rPr>
              <a:t>periodontitis</a:t>
            </a:r>
            <a:r>
              <a:rPr lang="en-US" sz="2800" dirty="0">
                <a:latin typeface="+mn-lt"/>
              </a:rPr>
              <a:t> and difficult-to-control forms of periodontal disease is the administration of agents that modulate the host response. Several agents have been used or evaluated to modify the host response to disease .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rgbClr val="FF0000"/>
                </a:solidFill>
              </a:rPr>
              <a:t>HOST MODULATION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>
                <a:latin typeface="+mn-lt"/>
              </a:rPr>
              <a:t>The use of </a:t>
            </a:r>
            <a:r>
              <a:rPr lang="en-IN" sz="2800" dirty="0" err="1">
                <a:latin typeface="+mn-lt"/>
              </a:rPr>
              <a:t>subantimicrobial</a:t>
            </a:r>
            <a:r>
              <a:rPr lang="en-IN" sz="2800" dirty="0">
                <a:latin typeface="+mn-lt"/>
              </a:rPr>
              <a:t>-dose </a:t>
            </a:r>
            <a:r>
              <a:rPr lang="en-IN" sz="2800" dirty="0" err="1">
                <a:latin typeface="+mn-lt"/>
              </a:rPr>
              <a:t>doxycycline</a:t>
            </a:r>
            <a:r>
              <a:rPr lang="en-IN" sz="2800" dirty="0">
                <a:latin typeface="+mn-lt"/>
              </a:rPr>
              <a:t> (SDD) may help to prevent the destruction of the periodontal attachment by controlling the activation of matrix </a:t>
            </a:r>
            <a:r>
              <a:rPr lang="en-IN" sz="2800" dirty="0" err="1">
                <a:latin typeface="+mn-lt"/>
              </a:rPr>
              <a:t>metalloproteinases</a:t>
            </a:r>
            <a:r>
              <a:rPr lang="en-IN" sz="2800" dirty="0">
                <a:latin typeface="+mn-lt"/>
              </a:rPr>
              <a:t>, primarily </a:t>
            </a:r>
            <a:r>
              <a:rPr lang="en-IN" sz="2800" dirty="0" err="1">
                <a:latin typeface="+mn-lt"/>
              </a:rPr>
              <a:t>collagenase</a:t>
            </a:r>
            <a:r>
              <a:rPr lang="en-IN" sz="2800" dirty="0">
                <a:latin typeface="+mn-lt"/>
              </a:rPr>
              <a:t> and </a:t>
            </a:r>
            <a:r>
              <a:rPr lang="en-IN" sz="2800" dirty="0" err="1">
                <a:latin typeface="+mn-lt"/>
              </a:rPr>
              <a:t>gelatinase</a:t>
            </a:r>
            <a:r>
              <a:rPr lang="en-IN" sz="2800" dirty="0">
                <a:latin typeface="+mn-lt"/>
              </a:rPr>
              <a:t>, from both infiltrating cells and resident cells of the </a:t>
            </a:r>
            <a:r>
              <a:rPr lang="en-IN" sz="2800" dirty="0" err="1">
                <a:latin typeface="+mn-lt"/>
              </a:rPr>
              <a:t>periodontium</a:t>
            </a:r>
            <a:r>
              <a:rPr lang="en-IN" sz="2800" dirty="0">
                <a:latin typeface="+mn-lt"/>
              </a:rPr>
              <a:t>, primarily the </a:t>
            </a:r>
            <a:r>
              <a:rPr lang="en-IN" sz="2800" dirty="0" err="1">
                <a:latin typeface="+mn-lt"/>
              </a:rPr>
              <a:t>neutrophils</a:t>
            </a:r>
            <a:r>
              <a:rPr lang="en-IN" sz="2800" dirty="0">
                <a:latin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IN" sz="2800" dirty="0">
                <a:latin typeface="+mn-lt"/>
              </a:rPr>
              <a:t>Other agents such as non-steroidal anti-inflammatory drugs …..</a:t>
            </a:r>
            <a:r>
              <a:rPr lang="en-IN" sz="2800" dirty="0" err="1">
                <a:latin typeface="+mn-lt"/>
              </a:rPr>
              <a:t>flurbiprofen</a:t>
            </a:r>
            <a:r>
              <a:rPr lang="en-IN" sz="2800" dirty="0">
                <a:latin typeface="+mn-lt"/>
              </a:rPr>
              <a:t>, </a:t>
            </a:r>
            <a:r>
              <a:rPr lang="en-IN" sz="2800" dirty="0" err="1">
                <a:latin typeface="+mn-lt"/>
              </a:rPr>
              <a:t>indomethacin</a:t>
            </a:r>
            <a:r>
              <a:rPr lang="en-IN" sz="2800" dirty="0">
                <a:latin typeface="+mn-lt"/>
              </a:rPr>
              <a:t>, naproxen may reduce inflammatory mediator production.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sz="2800" dirty="0"/>
              <a:t>Successful management of patients with aggressive </a:t>
            </a:r>
            <a:r>
              <a:rPr lang="en-US" sz="2800" dirty="0" err="1"/>
              <a:t>periodontitis</a:t>
            </a:r>
            <a:r>
              <a:rPr lang="en-US" sz="2800" dirty="0"/>
              <a:t> must include tooth replacement as part of the treatment plan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/>
              <a:t>In the patient with aggressive </a:t>
            </a:r>
            <a:r>
              <a:rPr lang="en-US" sz="2800" dirty="0" err="1"/>
              <a:t>periodontitis</a:t>
            </a:r>
            <a:r>
              <a:rPr lang="en-US" sz="2800" dirty="0"/>
              <a:t>, the approach to restorative treatment should be made based on a single premise: extract severely compromised teeth early, and plan treatment to accommodate future tooth loss.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/>
              <a:t>The teeth with the best prognosis should be identified and considered when planning the restorative treatment.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rgbClr val="FF0000"/>
                </a:solidFill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800" dirty="0">
                <a:latin typeface="+mn-lt"/>
              </a:rPr>
              <a:t>		Aggressive </a:t>
            </a:r>
            <a:r>
              <a:rPr lang="en-US" sz="2800" dirty="0" err="1">
                <a:latin typeface="+mn-lt"/>
              </a:rPr>
              <a:t>periodontitis</a:t>
            </a:r>
            <a:r>
              <a:rPr lang="en-US" sz="2800" dirty="0">
                <a:latin typeface="+mn-lt"/>
              </a:rPr>
              <a:t> is a challenge for the clinician because it is infrequently encountered and the predictability of treatment success varies from one patient to another.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800" dirty="0"/>
              <a:t>		</a:t>
            </a:r>
            <a:r>
              <a:rPr lang="en-US" sz="2800" dirty="0">
                <a:latin typeface="+mn-lt"/>
              </a:rPr>
              <a:t>These unusual entities often do not respond well to conventional therapy owing to the complex nature of the disease. 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FF0000"/>
                </a:solidFill>
              </a:rPr>
              <a:t>REFERENCES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dirty="0"/>
              <a:t>Newman MG, Takei HH, </a:t>
            </a:r>
            <a:r>
              <a:rPr lang="en-US" sz="2800" dirty="0" err="1"/>
              <a:t>Klokkevold</a:t>
            </a:r>
            <a:r>
              <a:rPr lang="en-US" sz="2800" dirty="0"/>
              <a:t> PR, Carranza FA. Carranza’s clinical periodontology, 10th ed. Saunders Elsevier; 2007.</a:t>
            </a:r>
          </a:p>
          <a:p>
            <a:pPr algn="just"/>
            <a:r>
              <a:rPr lang="en-US" sz="2800" dirty="0" err="1"/>
              <a:t>Lindhe</a:t>
            </a:r>
            <a:r>
              <a:rPr lang="en-US" sz="2800" dirty="0"/>
              <a:t> J, Lang NP and </a:t>
            </a:r>
            <a:r>
              <a:rPr lang="en-US" sz="2800" dirty="0" err="1"/>
              <a:t>Karring</a:t>
            </a:r>
            <a:r>
              <a:rPr lang="en-US" sz="2800" dirty="0"/>
              <a:t> T. Clinical Periodontology and Implant Dentistry. 6th ed. Oxford (UK): Blackwell Publishing Ltd.; 2015.</a:t>
            </a:r>
          </a:p>
          <a:p>
            <a:pPr algn="just"/>
            <a:r>
              <a:rPr lang="en-US" sz="2800" dirty="0"/>
              <a:t>Newman MG, Takei HH, </a:t>
            </a:r>
            <a:r>
              <a:rPr lang="en-US" sz="2800" dirty="0" err="1"/>
              <a:t>Klokkevold</a:t>
            </a:r>
            <a:r>
              <a:rPr lang="en-US" sz="2800" dirty="0"/>
              <a:t> PR, Carranza FA. Carranza’s clinical periodontology, 13th ed. Saunders Elsevier; 2018.</a:t>
            </a:r>
          </a:p>
          <a:p>
            <a:pPr algn="just"/>
            <a:endParaRPr lang="en-US" sz="28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91124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solidFill>
                  <a:schemeClr val="accent3">
                    <a:lumMod val="50000"/>
                  </a:schemeClr>
                </a:solidFill>
              </a:rPr>
              <a:t>AGGRESSIVE PERIODONTITIS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Up-Down Arrow 5"/>
          <p:cNvSpPr/>
          <p:nvPr/>
        </p:nvSpPr>
        <p:spPr>
          <a:xfrm>
            <a:off x="4326145" y="1124744"/>
            <a:ext cx="504056" cy="864096"/>
          </a:xfrm>
          <a:prstGeom prst="up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HISTORICAL BACKGROUND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b="1" dirty="0">
                <a:solidFill>
                  <a:srgbClr val="002060"/>
                </a:solidFill>
              </a:rPr>
              <a:t>Gottlieb 1923……</a:t>
            </a:r>
            <a:endParaRPr lang="en-US" dirty="0">
              <a:solidFill>
                <a:srgbClr val="C00000"/>
              </a:solidFill>
            </a:endParaRPr>
          </a:p>
          <a:p>
            <a:pPr lvl="1" algn="just"/>
            <a:r>
              <a:rPr lang="en-US" dirty="0"/>
              <a:t>Fatal case of epidemic influenza &amp; disease that he called </a:t>
            </a:r>
            <a:r>
              <a:rPr lang="en-US" b="1" i="1" dirty="0">
                <a:solidFill>
                  <a:srgbClr val="C00000"/>
                </a:solidFill>
              </a:rPr>
              <a:t>Diffuse Atrophy of the Alveolar Bone</a:t>
            </a:r>
          </a:p>
          <a:p>
            <a:pPr lvl="1" algn="just"/>
            <a:r>
              <a:rPr lang="en-US" b="1" dirty="0"/>
              <a:t>Clinical features</a:t>
            </a:r>
            <a:r>
              <a:rPr lang="en-US" b="1" i="1" dirty="0">
                <a:solidFill>
                  <a:srgbClr val="C00000"/>
                </a:solidFill>
              </a:rPr>
              <a:t>..</a:t>
            </a:r>
            <a:endParaRPr lang="en-US" dirty="0"/>
          </a:p>
          <a:p>
            <a:pPr lvl="2" algn="just"/>
            <a:r>
              <a:rPr lang="en-US" i="1" dirty="0"/>
              <a:t>Loss of collagen fibers of periodontal ligament</a:t>
            </a:r>
          </a:p>
          <a:p>
            <a:pPr lvl="2" algn="just"/>
            <a:r>
              <a:rPr lang="en-US" i="1" dirty="0"/>
              <a:t>Replacement by loose connective tissue</a:t>
            </a:r>
          </a:p>
          <a:p>
            <a:pPr lvl="2" algn="just"/>
            <a:r>
              <a:rPr lang="en-US" i="1" dirty="0"/>
              <a:t>Extensive bone </a:t>
            </a:r>
            <a:r>
              <a:rPr lang="en-US" i="1" dirty="0" err="1"/>
              <a:t>resorption</a:t>
            </a:r>
            <a:endParaRPr lang="en-US" i="1" dirty="0"/>
          </a:p>
          <a:p>
            <a:pPr lvl="2" algn="just"/>
            <a:r>
              <a:rPr lang="en-US" i="1" dirty="0"/>
              <a:t>Widened periodontal ligament space.</a:t>
            </a:r>
          </a:p>
          <a:p>
            <a:pPr lvl="2" algn="just"/>
            <a:r>
              <a:rPr lang="en-US" i="1" dirty="0" err="1"/>
              <a:t>Gingiva</a:t>
            </a:r>
            <a:r>
              <a:rPr lang="en-US" i="1" dirty="0"/>
              <a:t> apparently not involved.</a:t>
            </a:r>
            <a:endParaRPr lang="en-IN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HISTORICAL BACKGROUND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ü"/>
            </a:pPr>
            <a:r>
              <a:rPr lang="en-US" b="1" dirty="0">
                <a:solidFill>
                  <a:srgbClr val="002060"/>
                </a:solidFill>
              </a:rPr>
              <a:t>Gottlieb 1928…….</a:t>
            </a:r>
          </a:p>
          <a:p>
            <a:pPr lvl="1" algn="just"/>
            <a:r>
              <a:rPr lang="en-US" dirty="0"/>
              <a:t>Attributed this condition to the inhibition of continuous deposition of </a:t>
            </a:r>
            <a:r>
              <a:rPr lang="en-US" dirty="0" err="1"/>
              <a:t>cementum</a:t>
            </a:r>
            <a:r>
              <a:rPr lang="en-US" dirty="0"/>
              <a:t>…essential for maintenance of the </a:t>
            </a:r>
            <a:r>
              <a:rPr lang="en-US" dirty="0" err="1"/>
              <a:t>pdl</a:t>
            </a:r>
            <a:r>
              <a:rPr lang="en-US" dirty="0"/>
              <a:t> fibers.      </a:t>
            </a:r>
          </a:p>
          <a:p>
            <a:pPr lvl="1" algn="just">
              <a:buNone/>
            </a:pPr>
            <a:r>
              <a:rPr lang="en-US" b="1" dirty="0">
                <a:solidFill>
                  <a:srgbClr val="C00000"/>
                </a:solidFill>
              </a:rPr>
              <a:t>               </a:t>
            </a:r>
            <a:r>
              <a:rPr lang="en-US" sz="3200" b="1" dirty="0">
                <a:solidFill>
                  <a:srgbClr val="C00000"/>
                </a:solidFill>
              </a:rPr>
              <a:t>Deep </a:t>
            </a:r>
            <a:r>
              <a:rPr lang="en-US" sz="3200" b="1" dirty="0" err="1">
                <a:solidFill>
                  <a:srgbClr val="C00000"/>
                </a:solidFill>
              </a:rPr>
              <a:t>Cementopathia</a:t>
            </a:r>
            <a:r>
              <a:rPr lang="en-US" dirty="0"/>
              <a:t>…….disease of eruption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3000" b="1" dirty="0" err="1">
                <a:solidFill>
                  <a:srgbClr val="002060"/>
                </a:solidFill>
              </a:rPr>
              <a:t>Wannenmacher</a:t>
            </a:r>
            <a:r>
              <a:rPr lang="en-US" sz="3000" b="1" dirty="0">
                <a:solidFill>
                  <a:srgbClr val="002060"/>
                </a:solidFill>
              </a:rPr>
              <a:t> 1938……</a:t>
            </a:r>
          </a:p>
          <a:p>
            <a:pPr lvl="1" algn="just">
              <a:buNone/>
            </a:pPr>
            <a:r>
              <a:rPr lang="en-US" b="1" dirty="0">
                <a:solidFill>
                  <a:srgbClr val="002060"/>
                </a:solidFill>
              </a:rPr>
              <a:t>             </a:t>
            </a:r>
            <a:r>
              <a:rPr lang="en-US" dirty="0"/>
              <a:t> Described the incisor-first molar involvement…  </a:t>
            </a:r>
            <a:r>
              <a:rPr lang="en-US" sz="3200" b="1" dirty="0">
                <a:solidFill>
                  <a:srgbClr val="C00000"/>
                </a:solidFill>
              </a:rPr>
              <a:t>    </a:t>
            </a:r>
          </a:p>
          <a:p>
            <a:pPr lvl="1" algn="just">
              <a:buNone/>
            </a:pPr>
            <a:r>
              <a:rPr lang="en-US" sz="3200" b="1" dirty="0">
                <a:solidFill>
                  <a:srgbClr val="C00000"/>
                </a:solidFill>
              </a:rPr>
              <a:t>      ‘</a:t>
            </a:r>
            <a:r>
              <a:rPr lang="en-US" b="1" dirty="0" err="1">
                <a:solidFill>
                  <a:srgbClr val="C00000"/>
                </a:solidFill>
              </a:rPr>
              <a:t>parodontitis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marginalis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progressiva</a:t>
            </a:r>
            <a:r>
              <a:rPr lang="en-US" sz="3200" b="1" dirty="0">
                <a:solidFill>
                  <a:srgbClr val="C00000"/>
                </a:solidFill>
              </a:rPr>
              <a:t>’ 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HISTORICAL BACKGROUND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en-US" b="1" dirty="0" err="1">
                <a:solidFill>
                  <a:srgbClr val="002060"/>
                </a:solidFill>
              </a:rPr>
              <a:t>Thoma</a:t>
            </a:r>
            <a:r>
              <a:rPr lang="en-US" b="1" dirty="0">
                <a:solidFill>
                  <a:srgbClr val="002060"/>
                </a:solidFill>
              </a:rPr>
              <a:t> &amp; Goldman 1940….</a:t>
            </a:r>
            <a:r>
              <a:rPr lang="en-US" dirty="0"/>
              <a:t>    </a:t>
            </a:r>
          </a:p>
          <a:p>
            <a:pPr lvl="1">
              <a:buNone/>
            </a:pPr>
            <a:r>
              <a:rPr lang="en-US" sz="3200" b="1" dirty="0">
                <a:solidFill>
                  <a:srgbClr val="C00000"/>
                </a:solidFill>
              </a:rPr>
              <a:t>      ‘</a:t>
            </a:r>
            <a:r>
              <a:rPr lang="en-US" sz="3200" b="1" dirty="0" err="1">
                <a:solidFill>
                  <a:srgbClr val="C00000"/>
                </a:solidFill>
              </a:rPr>
              <a:t>paradontosis</a:t>
            </a:r>
            <a:r>
              <a:rPr lang="en-US" sz="3200" b="1" dirty="0">
                <a:solidFill>
                  <a:srgbClr val="C00000"/>
                </a:solidFill>
              </a:rPr>
              <a:t>’</a:t>
            </a:r>
          </a:p>
          <a:p>
            <a:pPr lvl="1"/>
            <a:r>
              <a:rPr lang="en-US" dirty="0"/>
              <a:t>Initial abnormality was located in the alveolar bone rather than </a:t>
            </a:r>
            <a:r>
              <a:rPr lang="en-US" dirty="0" err="1"/>
              <a:t>cementum</a:t>
            </a:r>
            <a:r>
              <a:rPr lang="en-US" dirty="0"/>
              <a:t>.</a:t>
            </a:r>
          </a:p>
          <a:p>
            <a:pPr lvl="1">
              <a:buNone/>
            </a:pP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b="1" dirty="0" err="1">
                <a:solidFill>
                  <a:srgbClr val="002060"/>
                </a:solidFill>
              </a:rPr>
              <a:t>Orban</a:t>
            </a:r>
            <a:r>
              <a:rPr lang="en-US" b="1" dirty="0">
                <a:solidFill>
                  <a:srgbClr val="002060"/>
                </a:solidFill>
              </a:rPr>
              <a:t> &amp; </a:t>
            </a:r>
            <a:r>
              <a:rPr lang="en-US" b="1" dirty="0" err="1">
                <a:solidFill>
                  <a:srgbClr val="002060"/>
                </a:solidFill>
              </a:rPr>
              <a:t>Weinmann</a:t>
            </a:r>
            <a:r>
              <a:rPr lang="en-US" b="1" dirty="0">
                <a:solidFill>
                  <a:srgbClr val="002060"/>
                </a:solidFill>
              </a:rPr>
              <a:t> 1942…</a:t>
            </a:r>
            <a:r>
              <a:rPr lang="en-US" dirty="0"/>
              <a:t>                          </a:t>
            </a:r>
          </a:p>
          <a:p>
            <a:pPr lvl="1">
              <a:buNone/>
            </a:pPr>
            <a:r>
              <a:rPr lang="en-US" dirty="0"/>
              <a:t>                   </a:t>
            </a:r>
            <a:r>
              <a:rPr lang="en-US" sz="3200" b="1" dirty="0">
                <a:solidFill>
                  <a:srgbClr val="C00000"/>
                </a:solidFill>
              </a:rPr>
              <a:t>‘</a:t>
            </a:r>
            <a:r>
              <a:rPr lang="en-US" sz="3200" b="1" dirty="0" err="1">
                <a:solidFill>
                  <a:srgbClr val="C00000"/>
                </a:solidFill>
              </a:rPr>
              <a:t>periodontosis</a:t>
            </a:r>
            <a:r>
              <a:rPr lang="en-US" sz="3200" b="1" dirty="0">
                <a:solidFill>
                  <a:srgbClr val="C00000"/>
                </a:solidFill>
              </a:rPr>
              <a:t>’</a:t>
            </a:r>
          </a:p>
          <a:p>
            <a:pPr lvl="1">
              <a:buFont typeface="Wingdings" pitchFamily="2" charset="2"/>
              <a:buChar char="ü"/>
            </a:pP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HISTORICAL BACKGROUND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b="1" dirty="0">
                <a:solidFill>
                  <a:srgbClr val="002060"/>
                </a:solidFill>
              </a:rPr>
              <a:t>Goldman 1947…..</a:t>
            </a:r>
            <a:endParaRPr lang="en-US" sz="2800" dirty="0"/>
          </a:p>
          <a:p>
            <a:pPr lvl="1" algn="just">
              <a:lnSpc>
                <a:spcPct val="150000"/>
              </a:lnSpc>
              <a:buNone/>
            </a:pPr>
            <a:r>
              <a:rPr lang="en-US" dirty="0"/>
              <a:t>		Attributed it to a degenerative non-inflammatory disease of the supporting structures.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b="1" dirty="0">
                <a:solidFill>
                  <a:srgbClr val="002060"/>
                </a:solidFill>
              </a:rPr>
              <a:t>World Workshop in </a:t>
            </a:r>
            <a:r>
              <a:rPr lang="en-US" sz="2800" b="1" dirty="0" err="1">
                <a:solidFill>
                  <a:srgbClr val="002060"/>
                </a:solidFill>
              </a:rPr>
              <a:t>Periodontics</a:t>
            </a:r>
            <a:r>
              <a:rPr lang="en-US" sz="2800" b="1" dirty="0">
                <a:solidFill>
                  <a:srgbClr val="002060"/>
                </a:solidFill>
              </a:rPr>
              <a:t> 1966…..</a:t>
            </a:r>
          </a:p>
          <a:p>
            <a:pPr lvl="1" algn="just">
              <a:lnSpc>
                <a:spcPct val="150000"/>
              </a:lnSpc>
              <a:buNone/>
            </a:pPr>
            <a:r>
              <a:rPr lang="en-US" dirty="0"/>
              <a:t>    	Concept of </a:t>
            </a:r>
            <a:r>
              <a:rPr lang="en-US" dirty="0" err="1"/>
              <a:t>periodontosis</a:t>
            </a:r>
            <a:r>
              <a:rPr lang="en-US" dirty="0"/>
              <a:t> as a </a:t>
            </a:r>
            <a:r>
              <a:rPr lang="en-US" b="1" dirty="0">
                <a:solidFill>
                  <a:srgbClr val="002060"/>
                </a:solidFill>
              </a:rPr>
              <a:t>degenerative entity </a:t>
            </a:r>
            <a:r>
              <a:rPr lang="en-US" dirty="0"/>
              <a:t>was </a:t>
            </a:r>
            <a:r>
              <a:rPr lang="en-US" b="1" dirty="0">
                <a:solidFill>
                  <a:srgbClr val="002060"/>
                </a:solidFill>
              </a:rPr>
              <a:t>unsubstantiated </a:t>
            </a:r>
            <a:r>
              <a:rPr lang="en-US" dirty="0"/>
              <a:t>&amp; that the term should be eliminated from the periodontal nomenclature.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2278</Words>
  <Application>Microsoft Office PowerPoint</Application>
  <PresentationFormat>On-screen Show (4:3)</PresentationFormat>
  <Paragraphs>268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6" baseType="lpstr">
      <vt:lpstr>Algerian</vt:lpstr>
      <vt:lpstr>Arial</vt:lpstr>
      <vt:lpstr>Calibri</vt:lpstr>
      <vt:lpstr>Forte</vt:lpstr>
      <vt:lpstr>Times New Roman</vt:lpstr>
      <vt:lpstr>Wingdings</vt:lpstr>
      <vt:lpstr>Office Theme</vt:lpstr>
      <vt:lpstr>AGGRESSIVE PERIODONTITIS</vt:lpstr>
      <vt:lpstr>SPECIFIC LEARNING OBJECTIVES</vt:lpstr>
      <vt:lpstr>CONTENTS</vt:lpstr>
      <vt:lpstr>INTRODUCTION</vt:lpstr>
      <vt:lpstr>AGGRESSIVE PERIODONTITIS</vt:lpstr>
      <vt:lpstr>HISTORICAL BACKGROUND</vt:lpstr>
      <vt:lpstr>HISTORICAL BACKGROUND</vt:lpstr>
      <vt:lpstr>HISTORICAL BACKGROUND</vt:lpstr>
      <vt:lpstr>HISTORICAL BACKGROUND</vt:lpstr>
      <vt:lpstr>HISTORICAL BACKGROUND</vt:lpstr>
      <vt:lpstr>DEFINITION</vt:lpstr>
      <vt:lpstr>CLASSIFICATION</vt:lpstr>
      <vt:lpstr>PRIMARY FEATURES</vt:lpstr>
      <vt:lpstr>SECONDARY FEATURES</vt:lpstr>
      <vt:lpstr>LOCALIZED AGGRESSIVE PERIODONTITIS</vt:lpstr>
      <vt:lpstr>GENERALISED AGGRESSIVE PERIODONTITIS</vt:lpstr>
      <vt:lpstr>LOCALIZED AGGRESSIVE PERIODONTITIS</vt:lpstr>
      <vt:lpstr>LOCALIZED AGGRESSIVE PERIODONTITIS</vt:lpstr>
      <vt:lpstr>PowerPoint Presentation</vt:lpstr>
      <vt:lpstr>LOCALIZED AGGRESSIVE PERIODONTITIS</vt:lpstr>
      <vt:lpstr>PowerPoint Presentation</vt:lpstr>
      <vt:lpstr>Reasons for limitation of disease to certain teeth:</vt:lpstr>
      <vt:lpstr>Reasons for limitation of disease to certain teeth:</vt:lpstr>
      <vt:lpstr>Reasons for limitation of disease to certain teeth:</vt:lpstr>
      <vt:lpstr>Prevalence</vt:lpstr>
      <vt:lpstr>GENERALISED AGGRESSIVE PERIODONTITIS</vt:lpstr>
      <vt:lpstr>GENERALISED AGGRESSIVE PERIODONTITIS</vt:lpstr>
      <vt:lpstr>Prevalence</vt:lpstr>
      <vt:lpstr>ETIOPATHOGENESIS  OF AGGRESSIVE PERIODONTITIS</vt:lpstr>
      <vt:lpstr>Microbiological factors</vt:lpstr>
      <vt:lpstr>According to Tonetti &amp; Mombelli 1999…….</vt:lpstr>
      <vt:lpstr>CONTROVERSY........</vt:lpstr>
      <vt:lpstr>Aggregatibacter (actinobacillus) actinomycetemcomitans</vt:lpstr>
      <vt:lpstr>VIRULENCE FACTORS.....</vt:lpstr>
      <vt:lpstr>II. IMMUNOLOGIC FACTORS</vt:lpstr>
      <vt:lpstr>III. GENETIC FACTORS</vt:lpstr>
      <vt:lpstr>III. ENVIRONMENTAL FACTORS</vt:lpstr>
      <vt:lpstr>TREATMENT</vt:lpstr>
      <vt:lpstr>Therapeutic modalities….</vt:lpstr>
      <vt:lpstr>Conventional periodontal therapy....</vt:lpstr>
      <vt:lpstr>Surgical periodontal therapy....</vt:lpstr>
      <vt:lpstr>Antimicrobial therapy......</vt:lpstr>
      <vt:lpstr>Antimicrobial therapy......</vt:lpstr>
      <vt:lpstr>FULL MOUTH DISINFECTION</vt:lpstr>
      <vt:lpstr>HOST MODULATION</vt:lpstr>
      <vt:lpstr>HOST MODULATION</vt:lpstr>
      <vt:lpstr>PowerPoint Presentation</vt:lpstr>
      <vt:lpstr>SUMMARY</vt:lpstr>
      <vt:lpstr>REFERENCES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saswati mohanty</cp:lastModifiedBy>
  <cp:revision>40</cp:revision>
  <dcterms:created xsi:type="dcterms:W3CDTF">2018-12-10T12:50:12Z</dcterms:created>
  <dcterms:modified xsi:type="dcterms:W3CDTF">2022-07-06T07:18:32Z</dcterms:modified>
</cp:coreProperties>
</file>